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334" r:id="rId3"/>
    <p:sldId id="344" r:id="rId4"/>
    <p:sldId id="345" r:id="rId5"/>
    <p:sldId id="347" r:id="rId6"/>
    <p:sldId id="333" r:id="rId7"/>
    <p:sldId id="329" r:id="rId8"/>
    <p:sldId id="330" r:id="rId9"/>
    <p:sldId id="332" r:id="rId10"/>
    <p:sldId id="290" r:id="rId11"/>
    <p:sldId id="291" r:id="rId12"/>
    <p:sldId id="292" r:id="rId13"/>
    <p:sldId id="293" r:id="rId14"/>
    <p:sldId id="295" r:id="rId15"/>
    <p:sldId id="299" r:id="rId16"/>
    <p:sldId id="342" r:id="rId17"/>
    <p:sldId id="348" r:id="rId18"/>
    <p:sldId id="331" r:id="rId19"/>
    <p:sldId id="300" r:id="rId20"/>
    <p:sldId id="301" r:id="rId21"/>
    <p:sldId id="335" r:id="rId22"/>
    <p:sldId id="302" r:id="rId23"/>
    <p:sldId id="349" r:id="rId24"/>
    <p:sldId id="336" r:id="rId25"/>
    <p:sldId id="337" r:id="rId26"/>
    <p:sldId id="338" r:id="rId27"/>
    <p:sldId id="339" r:id="rId28"/>
    <p:sldId id="340" r:id="rId29"/>
    <p:sldId id="304" r:id="rId30"/>
    <p:sldId id="356" r:id="rId31"/>
    <p:sldId id="357" r:id="rId32"/>
    <p:sldId id="355" r:id="rId33"/>
    <p:sldId id="341" r:id="rId34"/>
    <p:sldId id="351" r:id="rId35"/>
    <p:sldId id="352" r:id="rId36"/>
    <p:sldId id="353" r:id="rId37"/>
    <p:sldId id="354" r:id="rId38"/>
    <p:sldId id="306" r:id="rId39"/>
    <p:sldId id="308" r:id="rId40"/>
    <p:sldId id="298" r:id="rId41"/>
    <p:sldId id="286" r:id="rId42"/>
    <p:sldId id="320" r:id="rId43"/>
    <p:sldId id="281" r:id="rId44"/>
  </p:sldIdLst>
  <p:sldSz cx="9144000" cy="6858000" type="screen4x3"/>
  <p:notesSz cx="6805613" cy="9939338"/>
  <p:defaultTextStyle>
    <a:defPPr>
      <a:defRPr lang="sv-SE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69696"/>
    <a:srgbClr val="FF9933"/>
    <a:srgbClr val="CC9900"/>
    <a:srgbClr val="808000"/>
    <a:srgbClr val="663300"/>
    <a:srgbClr val="CCCCFF"/>
    <a:srgbClr val="9999FF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22593" autoAdjust="0"/>
    <p:restoredTop sz="94718" autoAdjust="0"/>
  </p:normalViewPr>
  <p:slideViewPr>
    <p:cSldViewPr>
      <p:cViewPr>
        <p:scale>
          <a:sx n="50" d="100"/>
          <a:sy n="50" d="100"/>
        </p:scale>
        <p:origin x="-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66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3131"/>
        <p:guide pos="214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5FDBFF-955D-44EA-9A73-867623E4AECF}" type="datetimeFigureOut">
              <a:rPr lang="en-US"/>
              <a:pPr>
                <a:defRPr/>
              </a:pPr>
              <a:t>8/9/2009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DB2E34-70E9-4804-8F81-69CECDF37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defRPr>
            </a:lvl1pPr>
          </a:lstStyle>
          <a:p>
            <a:pPr>
              <a:defRPr/>
            </a:pPr>
            <a:fld id="{B0FC5EBB-1B0A-4C8A-A89B-1DAAD4DF812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FDA4CD-BE4E-4145-9493-2C3015E80A81}" type="slidenum">
              <a:rPr lang="sv-SE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EF0BE-3A6B-49ED-BAC4-B651B7FF9A18}" type="slidenum">
              <a:rPr lang="sv-SE"/>
              <a:pPr>
                <a:defRPr/>
              </a:pPr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FD2110-B7B1-4991-9127-01BBB2789DFE}" type="slidenum">
              <a:rPr lang="sv-SE"/>
              <a:pPr>
                <a:defRPr/>
              </a:pPr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4B988-146D-4DA5-B63C-4E42FEC7DB6D}" type="slidenum">
              <a:rPr lang="sv-SE"/>
              <a:pPr>
                <a:defRPr/>
              </a:pPr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0128F0-A01B-4ADD-A284-5FAED061D7E4}" type="slidenum">
              <a:rPr lang="sv-SE"/>
              <a:pPr>
                <a:defRPr/>
              </a:pPr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069AC-A3C0-4CFB-AE7F-6EB53DE1EFE1}" type="slidenum">
              <a:rPr lang="sv-SE"/>
              <a:pPr>
                <a:defRPr/>
              </a:pPr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05EF4D-2D7C-4B96-A54D-12EA525DD669}" type="slidenum">
              <a:rPr lang="sv-SE"/>
              <a:pPr>
                <a:defRPr/>
              </a:pPr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B22D2B-F96E-4175-82D0-7F4522E3CC7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6553D-EDEF-4697-9C63-86D58B55D337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949B6-F3ED-4663-9826-8BD30CC95310}" type="slidenum">
              <a:rPr lang="sv-SE"/>
              <a:pPr>
                <a:defRPr/>
              </a:pPr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80E6E-2A60-454A-B003-214E4CED6240}" type="slidenum">
              <a:rPr lang="sv-SE"/>
              <a:pPr>
                <a:defRPr/>
              </a:pPr>
              <a:t>19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CC7B50-6D48-4840-8E3D-79483A3C7266}" type="slidenum">
              <a:rPr lang="sv-SE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F1EDF8-0368-4D5D-8FFD-01F8711FF247}" type="slidenum">
              <a:rPr lang="sv-SE"/>
              <a:pPr>
                <a:defRPr/>
              </a:pPr>
              <a:t>20</a:t>
            </a:fld>
            <a:endParaRPr lang="sv-S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5AAC0-1948-4B9C-9DF3-4D12DEF6F603}" type="slidenum">
              <a:rPr lang="sv-SE"/>
              <a:pPr>
                <a:defRPr/>
              </a:pPr>
              <a:t>21</a:t>
            </a:fld>
            <a:endParaRPr lang="sv-S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E53F8-98FC-4F25-B383-67D2AADA69F9}" type="slidenum">
              <a:rPr lang="sv-SE"/>
              <a:pPr>
                <a:defRPr/>
              </a:pPr>
              <a:t>22</a:t>
            </a:fld>
            <a:endParaRPr lang="sv-S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D201B-8F1B-461C-87D0-EBD49D0F6DB7}" type="slidenum">
              <a:rPr lang="sv-SE"/>
              <a:pPr>
                <a:defRPr/>
              </a:pPr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58FB5E-BD17-405F-9DED-8A4F973277C6}" type="slidenum">
              <a:rPr lang="sv-SE">
                <a:latin typeface="Times New Roman" pitchFamily="18" charset="0"/>
              </a:rPr>
              <a:pPr>
                <a:defRPr/>
              </a:pPr>
              <a:t>24</a:t>
            </a:fld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FDE5-EE5B-40E9-9D74-3D05FCA7977C}" type="slidenum">
              <a:rPr lang="sv-SE">
                <a:latin typeface="Times New Roman" pitchFamily="18" charset="0"/>
              </a:rPr>
              <a:pPr>
                <a:defRPr/>
              </a:pPr>
              <a:t>25</a:t>
            </a:fld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FE75C-4F8F-4C98-962C-5C1A341F05EB}" type="slidenum">
              <a:rPr lang="sv-SE">
                <a:latin typeface="Times New Roman" pitchFamily="18" charset="0"/>
              </a:rPr>
              <a:pPr>
                <a:defRPr/>
              </a:pPr>
              <a:t>26</a:t>
            </a:fld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9CDFD-9BF1-4409-A9DF-E6EA8BF7303E}" type="slidenum">
              <a:rPr lang="sv-SE">
                <a:latin typeface="Times New Roman" pitchFamily="18" charset="0"/>
              </a:rPr>
              <a:pPr>
                <a:defRPr/>
              </a:pPr>
              <a:t>27</a:t>
            </a:fld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21EB8-CB22-4480-B007-B01AA7CD4FA1}" type="slidenum">
              <a:rPr lang="sv-SE">
                <a:latin typeface="Times New Roman" pitchFamily="18" charset="0"/>
              </a:rPr>
              <a:pPr>
                <a:defRPr/>
              </a:pPr>
              <a:t>28</a:t>
            </a:fld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D9EEB6-DE97-4655-8978-5A8392C607FE}" type="slidenum">
              <a:rPr lang="sv-SE"/>
              <a:pPr>
                <a:defRPr/>
              </a:pPr>
              <a:t>29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E08AEF-F85F-4205-821E-4AAFB7B050F4}" type="slidenum">
              <a:rPr lang="sv-SE"/>
              <a:pPr>
                <a:defRPr/>
              </a:pPr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EAB42F-4E04-4079-AE06-EA3C358CC462}" type="slidenum">
              <a:rPr lang="sv-SE"/>
              <a:pPr>
                <a:defRPr/>
              </a:pPr>
              <a:t>30</a:t>
            </a:fld>
            <a:endParaRPr lang="sv-S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5BDF6-BB1C-4B73-8782-C9B3198F2DE6}" type="slidenum">
              <a:rPr lang="sv-SE"/>
              <a:pPr>
                <a:defRPr/>
              </a:pPr>
              <a:t>31</a:t>
            </a:fld>
            <a:endParaRPr lang="sv-S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398B6E-A049-4477-9E83-736912D32B3D}" type="slidenum">
              <a:rPr lang="sv-SE"/>
              <a:pPr>
                <a:defRPr/>
              </a:pPr>
              <a:t>32</a:t>
            </a:fld>
            <a:endParaRPr lang="sv-S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7C847-B61D-4205-805A-96307D8A1D7E}" type="slidenum">
              <a:rPr lang="sv-SE">
                <a:latin typeface="Times New Roman" pitchFamily="18" charset="0"/>
              </a:rPr>
              <a:pPr>
                <a:defRPr/>
              </a:pPr>
              <a:t>33</a:t>
            </a:fld>
            <a:endParaRPr lang="sv-SE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F72D08-A8DF-4C27-826E-621AEE6B476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89429B-9027-482D-87CC-1A2224239E62}" type="slidenum">
              <a:rPr lang="sv-SE" smtClean="0"/>
              <a:pPr>
                <a:defRPr/>
              </a:pPr>
              <a:t>35</a:t>
            </a:fld>
            <a:endParaRPr lang="sv-S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44F0CC-9EF6-475A-8293-301ECBE11E83}" type="slidenum">
              <a:rPr lang="sv-SE" smtClean="0"/>
              <a:pPr>
                <a:defRPr/>
              </a:pPr>
              <a:t>36</a:t>
            </a:fld>
            <a:endParaRPr lang="sv-S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78EA5-A9E7-47BF-9BEE-20353E456D3E}" type="slidenum">
              <a:rPr lang="sv-SE" smtClean="0"/>
              <a:pPr>
                <a:defRPr/>
              </a:pPr>
              <a:t>37</a:t>
            </a:fld>
            <a:endParaRPr lang="sv-S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02FAF-CEFE-4DD9-8289-4B3B534879E3}" type="slidenum">
              <a:rPr lang="sv-SE"/>
              <a:pPr>
                <a:defRPr/>
              </a:pPr>
              <a:t>38</a:t>
            </a:fld>
            <a:endParaRPr lang="sv-S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51704-0FA4-4BC7-A5FF-0BEAF380A754}" type="slidenum">
              <a:rPr lang="sv-SE"/>
              <a:pPr>
                <a:defRPr/>
              </a:pPr>
              <a:t>39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BCC840-7C38-40B2-A3BB-931A7A856DCC}" type="slidenum">
              <a:rPr lang="sv-SE"/>
              <a:pPr>
                <a:defRPr/>
              </a:pPr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90F37-3398-44F8-9CE5-A46C5F12BCF9}" type="slidenum">
              <a:rPr lang="sv-SE"/>
              <a:pPr>
                <a:defRPr/>
              </a:pPr>
              <a:t>40</a:t>
            </a:fld>
            <a:endParaRPr lang="sv-S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C4100-782E-444D-85AB-3921DAF4191B}" type="slidenum">
              <a:rPr lang="sv-SE"/>
              <a:pPr>
                <a:defRPr/>
              </a:pPr>
              <a:t>41</a:t>
            </a:fld>
            <a:endParaRPr lang="sv-S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175009-73D6-4CF0-B0CD-C3601D27614F}" type="slidenum">
              <a:rPr lang="sv-SE"/>
              <a:pPr>
                <a:defRPr/>
              </a:pPr>
              <a:t>42</a:t>
            </a:fld>
            <a:endParaRPr lang="sv-S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055F2F-CF2F-42C5-85B9-CD8C9301CFB0}" type="slidenum">
              <a:rPr lang="sv-SE"/>
              <a:pPr>
                <a:defRPr/>
              </a:pPr>
              <a:t>43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69DF61-BF51-4C40-A45B-BE336ADADEDD}" type="slidenum">
              <a:rPr lang="sv-SE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337980-F2AC-465D-BEFA-D2DEF5D7073C}" type="slidenum">
              <a:rPr lang="sv-SE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7620-9903-4208-95B3-6E692C432E2F}" type="slidenum">
              <a:rPr lang="sv-SE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D3D666-F518-4B58-A750-B1B70768C14B}" type="slidenum">
              <a:rPr lang="sv-SE"/>
              <a:pPr>
                <a:defRPr/>
              </a:pPr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CC125B-3CDF-4339-878F-BDB765B52A88}" type="slidenum">
              <a:rPr lang="sv-SE"/>
              <a:pPr>
                <a:defRPr/>
              </a:pPr>
              <a:t>9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51BFD-361B-4B41-A8AD-1B3F3B2120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B2E6-32AC-4BCE-B510-03DEC5DA4F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915ED-36F8-4DEC-B0EA-F08802FB67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60F96-3FBC-4BBB-B6F7-8EE2C4A1AA9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B0D82-42CD-4647-B4AA-8FC7C1C3CEE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FBD1D-265D-443C-B7B7-FBC43FDD1A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6A4F8-6BB2-42BA-8092-A2F40AFD50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91266-8780-4234-81C9-301117FB9C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C2AFE-9A65-4C3C-8478-D368E0D574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F8A6A-11CF-4CD8-BED6-C52C28B0A9B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F3A1B-CBF5-44BC-959D-8B8CFBD3BFE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  <p:transition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Times New Roman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Times New Roman" charset="0"/>
              </a:defRPr>
            </a:lvl1pPr>
          </a:lstStyle>
          <a:p>
            <a:pPr>
              <a:defRPr/>
            </a:pPr>
            <a:fld id="{16147BB0-AE29-47C0-9DB4-EC2653BF1D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14400" y="9144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Branding in Higher Education: </a:t>
            </a:r>
          </a:p>
          <a:p>
            <a:pPr>
              <a:defRPr/>
            </a:pPr>
            <a:r>
              <a:rPr 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Practices &amp; Lessons Learned from Global Perspectives</a:t>
            </a:r>
            <a:endParaRPr lang="sv-SE" b="0" dirty="0">
              <a:latin typeface="Times New Roman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47800" y="403860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Said Irandoust</a:t>
            </a:r>
          </a:p>
          <a:p>
            <a:pPr>
              <a:defRPr/>
            </a:pPr>
            <a:r>
              <a:rPr 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 President, Asian Institute of Technology (AIT)</a:t>
            </a:r>
            <a:endParaRPr lang="sv-SE" b="0" dirty="0">
              <a:latin typeface="Times New Roman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62000" y="1371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Use of Marketing in Academia : the Financial Factor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21336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/>
              <a:t> </a:t>
            </a:r>
          </a:p>
          <a:p>
            <a:pPr marL="395288" indent="-341313" algn="just">
              <a:buFont typeface="Wingdings" pitchFamily="2" charset="2"/>
              <a:buChar char="§"/>
              <a:defRPr/>
            </a:pPr>
            <a:r>
              <a:rPr lang="en-US" dirty="0"/>
              <a:t>Decline in the proportion of government funding</a:t>
            </a:r>
          </a:p>
          <a:p>
            <a:pPr marL="395288" indent="-341313" algn="just"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395288" indent="-341313" algn="just">
              <a:buFont typeface="Wingdings" pitchFamily="2" charset="2"/>
              <a:buChar char="§"/>
              <a:defRPr/>
            </a:pPr>
            <a:r>
              <a:rPr lang="en-US" dirty="0" smtClean="0"/>
              <a:t>Competition </a:t>
            </a:r>
            <a:r>
              <a:rPr lang="en-US" dirty="0"/>
              <a:t>for students among universities and brand </a:t>
            </a:r>
          </a:p>
          <a:p>
            <a:pPr marL="852488" lvl="1" indent="-511175" algn="just">
              <a:defRPr/>
            </a:pPr>
            <a:r>
              <a:rPr lang="en-US" dirty="0"/>
              <a:t>development as a means to compete</a:t>
            </a:r>
          </a:p>
          <a:p>
            <a:pPr marL="395288" indent="-341313" algn="just"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395288" indent="-341313" algn="just">
              <a:buFont typeface="Wingdings" pitchFamily="2" charset="2"/>
              <a:buChar char="§"/>
              <a:defRPr/>
            </a:pPr>
            <a:r>
              <a:rPr lang="en-US" dirty="0" smtClean="0"/>
              <a:t>Public </a:t>
            </a:r>
            <a:r>
              <a:rPr lang="en-US" dirty="0"/>
              <a:t>vs. </a:t>
            </a:r>
            <a:r>
              <a:rPr lang="en-US" dirty="0"/>
              <a:t>private universities</a:t>
            </a:r>
          </a:p>
          <a:p>
            <a:pPr marL="395288" indent="-341313" algn="just"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395288" indent="-341313" algn="just">
              <a:buFont typeface="Wingdings" pitchFamily="2" charset="2"/>
              <a:buChar char="§"/>
              <a:defRPr/>
            </a:pPr>
            <a:r>
              <a:rPr lang="en-US" dirty="0" smtClean="0"/>
              <a:t>Competition </a:t>
            </a:r>
            <a:r>
              <a:rPr lang="en-US" dirty="0"/>
              <a:t>for faculty and international students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85800" y="8382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Marketing and the Academic Lens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/>
              <a:t> </a:t>
            </a:r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en-US" dirty="0"/>
              <a:t>There are unique challenges of marketing in the academic </a:t>
            </a:r>
          </a:p>
          <a:p>
            <a:pPr marL="744538" lvl="1" indent="-403225" algn="just">
              <a:defRPr/>
            </a:pPr>
            <a:r>
              <a:rPr lang="en-US" dirty="0"/>
              <a:t>landscape</a:t>
            </a:r>
          </a:p>
          <a:p>
            <a:pPr marL="341313" lvl="1" indent="-341313" algn="just">
              <a:buFont typeface="Wingdings" pitchFamily="2" charset="2"/>
              <a:buChar char="§"/>
              <a:defRPr/>
            </a:pPr>
            <a:r>
              <a:rPr lang="en-US" dirty="0"/>
              <a:t>Concept of “</a:t>
            </a:r>
            <a:r>
              <a:rPr lang="en-US" i="1" dirty="0"/>
              <a:t>marketing</a:t>
            </a:r>
            <a:r>
              <a:rPr lang="en-US" dirty="0"/>
              <a:t>” often viewed as the </a:t>
            </a:r>
          </a:p>
          <a:p>
            <a:pPr marL="744538" lvl="1" indent="-457200" algn="just">
              <a:defRPr/>
            </a:pPr>
            <a:r>
              <a:rPr lang="en-US" dirty="0"/>
              <a:t>corporatization of higher education </a:t>
            </a:r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en-US" dirty="0"/>
              <a:t>Academic and marketing philosophies can be conflicting</a:t>
            </a:r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en-US" dirty="0" smtClean="0"/>
              <a:t>Competition </a:t>
            </a:r>
            <a:r>
              <a:rPr lang="en-US" dirty="0"/>
              <a:t>is natural to academics, but the translation of this </a:t>
            </a:r>
          </a:p>
          <a:p>
            <a:pPr marL="744538" lvl="1" indent="-457200" algn="just">
              <a:defRPr/>
            </a:pPr>
            <a:r>
              <a:rPr lang="en-US" dirty="0"/>
              <a:t>competition for student recruitment, especially from a </a:t>
            </a:r>
          </a:p>
          <a:p>
            <a:pPr marL="744538" lvl="1" indent="-457200" algn="just">
              <a:defRPr/>
            </a:pPr>
            <a:r>
              <a:rPr lang="en-US" dirty="0"/>
              <a:t>revenue perspective is challenging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762000" y="11430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Marketing and the Academic Lens … contd.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1905000"/>
            <a:ext cx="8610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1313" indent="-341313" algn="just">
              <a:buFont typeface="Wingdings" pitchFamily="2" charset="2"/>
              <a:buChar char="§"/>
              <a:defRPr/>
            </a:pPr>
            <a:r>
              <a:rPr lang="en-US" dirty="0"/>
              <a:t> Still skepticism among academics that resources will flow </a:t>
            </a:r>
          </a:p>
          <a:p>
            <a:pPr marL="852488" lvl="2" indent="-395288" algn="just">
              <a:defRPr/>
            </a:pPr>
            <a:r>
              <a:rPr lang="en-US" dirty="0"/>
              <a:t>to whatever is more marketable </a:t>
            </a:r>
          </a:p>
          <a:p>
            <a:pPr marL="341313" indent="-341313" algn="just">
              <a:defRPr/>
            </a:pPr>
            <a:r>
              <a:rPr lang="en-US" dirty="0"/>
              <a:t> </a:t>
            </a:r>
            <a:endParaRPr lang="en-US" dirty="0" smtClean="0"/>
          </a:p>
          <a:p>
            <a:pPr marL="341313" indent="-341313" algn="just">
              <a:buFont typeface="Wingdings" pitchFamily="2" charset="2"/>
              <a:buChar char="§"/>
              <a:defRPr/>
            </a:pPr>
            <a:r>
              <a:rPr lang="en-US" dirty="0" smtClean="0"/>
              <a:t>There </a:t>
            </a:r>
            <a:r>
              <a:rPr lang="en-US" dirty="0"/>
              <a:t>is still not enough systematic data</a:t>
            </a:r>
          </a:p>
          <a:p>
            <a:pPr marL="798513" lvl="1" indent="-341313" algn="just">
              <a:defRPr/>
            </a:pPr>
            <a:r>
              <a:rPr lang="en-US" dirty="0"/>
              <a:t>on the effectiveness of marketing campaigns </a:t>
            </a:r>
          </a:p>
          <a:p>
            <a:pPr marL="395288" indent="-395288" algn="just"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395288" indent="-395288" algn="just">
              <a:buFont typeface="Wingdings" pitchFamily="2" charset="2"/>
              <a:buChar char="§"/>
              <a:defRPr/>
            </a:pPr>
            <a:r>
              <a:rPr lang="en-US" dirty="0" smtClean="0"/>
              <a:t>Difficult </a:t>
            </a:r>
            <a:r>
              <a:rPr lang="en-US" dirty="0"/>
              <a:t>to generate enthusiasm for committing the funds </a:t>
            </a:r>
          </a:p>
          <a:p>
            <a:pPr marL="798513" lvl="1" indent="-341313" algn="just">
              <a:defRPr/>
            </a:pPr>
            <a:r>
              <a:rPr lang="en-US" dirty="0"/>
              <a:t>necessary to support expensive campaigns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533400" y="17526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The Impact of </a:t>
            </a:r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2438400"/>
            <a:ext cx="845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indent="341313" algn="just">
              <a:buFont typeface="Wingdings" pitchFamily="2" charset="2"/>
              <a:buChar char="§"/>
            </a:pPr>
            <a:r>
              <a:rPr lang="en-US" dirty="0"/>
              <a:t>Certain fields and disciplines become </a:t>
            </a:r>
          </a:p>
          <a:p>
            <a:pPr indent="341313" algn="just"/>
            <a:r>
              <a:rPr lang="en-US" dirty="0"/>
              <a:t>higher priorities because they have stronger market </a:t>
            </a:r>
          </a:p>
          <a:p>
            <a:pPr indent="341313" algn="just">
              <a:buFont typeface="Wingdings" pitchFamily="2" charset="2"/>
              <a:buChar char="§"/>
            </a:pPr>
            <a:endParaRPr lang="en-US" dirty="0" smtClean="0"/>
          </a:p>
          <a:p>
            <a:pPr indent="341313" algn="just">
              <a:buFont typeface="Wingdings" pitchFamily="2" charset="2"/>
              <a:buChar char="§"/>
            </a:pPr>
            <a:r>
              <a:rPr lang="en-US" dirty="0" smtClean="0"/>
              <a:t>Also</a:t>
            </a:r>
            <a:r>
              <a:rPr lang="en-US" dirty="0"/>
              <a:t>, academic research is increasingly focused on </a:t>
            </a:r>
          </a:p>
          <a:p>
            <a:pPr indent="341313" algn="just"/>
            <a:r>
              <a:rPr lang="en-US" dirty="0"/>
              <a:t>marketable knowledge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838200" y="15240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Targeting Marketing Efforts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5908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defRPr/>
            </a:pPr>
            <a:r>
              <a:rPr lang="en-US" dirty="0"/>
              <a:t>Within the University</a:t>
            </a:r>
          </a:p>
          <a:p>
            <a:pPr algn="just">
              <a:defRPr/>
            </a:pPr>
            <a:r>
              <a:rPr lang="en-US" dirty="0"/>
              <a:t> </a:t>
            </a:r>
          </a:p>
          <a:p>
            <a:pPr marL="341313" indent="-341313" algn="just">
              <a:buFont typeface="Wingdings" pitchFamily="2" charset="2"/>
              <a:buChar char="§"/>
              <a:defRPr/>
            </a:pPr>
            <a:r>
              <a:rPr lang="en-US" dirty="0"/>
              <a:t>While marketing may be best known as communicating to an </a:t>
            </a:r>
          </a:p>
          <a:p>
            <a:pPr marL="798513" lvl="1" indent="-403225" algn="just">
              <a:defRPr/>
            </a:pPr>
            <a:r>
              <a:rPr lang="en-US" dirty="0"/>
              <a:t>external audience and stakeholders, communicating with and</a:t>
            </a:r>
          </a:p>
          <a:p>
            <a:pPr marL="798513" lvl="1" indent="-403225" algn="just">
              <a:defRPr/>
            </a:pPr>
            <a:r>
              <a:rPr lang="en-US" dirty="0"/>
              <a:t> involving internal audiences and alumni crucial to a successful </a:t>
            </a:r>
          </a:p>
          <a:p>
            <a:pPr marL="798513" lvl="1" indent="-403225" algn="just">
              <a:defRPr/>
            </a:pPr>
            <a:r>
              <a:rPr lang="en-US" dirty="0" smtClean="0"/>
              <a:t>Process</a:t>
            </a:r>
          </a:p>
          <a:p>
            <a:pPr marL="798513" lvl="1" indent="-403225" algn="just">
              <a:defRPr/>
            </a:pPr>
            <a:endParaRPr lang="en-US" dirty="0"/>
          </a:p>
          <a:p>
            <a:pPr marL="341313" indent="-341313" algn="just">
              <a:buFont typeface="Wingdings" pitchFamily="2" charset="2"/>
              <a:buChar char="§"/>
              <a:defRPr/>
            </a:pPr>
            <a:r>
              <a:rPr lang="en-US" dirty="0"/>
              <a:t>As a general rule, faculty respect research and data-driven</a:t>
            </a:r>
          </a:p>
          <a:p>
            <a:pPr marL="341313" algn="just">
              <a:defRPr/>
            </a:pPr>
            <a:r>
              <a:rPr lang="en-US" dirty="0"/>
              <a:t> enterprises. If they trust the methodology, they will be more </a:t>
            </a:r>
          </a:p>
          <a:p>
            <a:pPr marL="341313" algn="just">
              <a:defRPr/>
            </a:pPr>
            <a:r>
              <a:rPr lang="en-US" dirty="0"/>
              <a:t>likely to buy the conclusions reached in the research. </a:t>
            </a:r>
            <a:endParaRPr lang="en-US" dirty="0" smtClean="0"/>
          </a:p>
          <a:p>
            <a:pPr marL="341313" algn="just">
              <a:defRPr/>
            </a:pPr>
            <a:endParaRPr lang="en-US" dirty="0"/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en-US" dirty="0" smtClean="0"/>
              <a:t>Successful </a:t>
            </a:r>
            <a:r>
              <a:rPr lang="en-US" dirty="0"/>
              <a:t>marketing relies on integration of message and </a:t>
            </a:r>
          </a:p>
          <a:p>
            <a:pPr marL="744538" lvl="1" indent="-403225" algn="just">
              <a:defRPr/>
            </a:pPr>
            <a:r>
              <a:rPr lang="en-US" dirty="0"/>
              <a:t>f</a:t>
            </a:r>
            <a:r>
              <a:rPr lang="en-US" dirty="0" smtClean="0"/>
              <a:t>unction</a:t>
            </a:r>
          </a:p>
          <a:p>
            <a:pPr marL="744538" lvl="1" indent="-403225" algn="just">
              <a:defRPr/>
            </a:pPr>
            <a:endParaRPr lang="en-US" dirty="0"/>
          </a:p>
          <a:p>
            <a:pPr marL="341313" indent="-341313" algn="just">
              <a:buFont typeface="Wingdings" pitchFamily="2" charset="2"/>
              <a:buChar char="§"/>
              <a:defRPr/>
            </a:pPr>
            <a:r>
              <a:rPr lang="en-US" dirty="0"/>
              <a:t>Importance of creating greater awareness for increased </a:t>
            </a:r>
          </a:p>
          <a:p>
            <a:pPr marL="798513" lvl="1" indent="-457200" algn="just">
              <a:defRPr/>
            </a:pPr>
            <a:r>
              <a:rPr lang="en-US" dirty="0"/>
              <a:t>pace of changes within HE</a:t>
            </a:r>
          </a:p>
          <a:p>
            <a:pPr marL="744538" lvl="1" indent="-403225" algn="just">
              <a:defRPr/>
            </a:pPr>
            <a:endParaRPr lang="en-US" dirty="0" smtClean="0"/>
          </a:p>
          <a:p>
            <a:pPr marL="798513" lvl="1" indent="-457200" algn="just">
              <a:defRPr/>
            </a:pPr>
            <a:endParaRPr lang="en-US" dirty="0" smtClean="0"/>
          </a:p>
          <a:p>
            <a:pPr marL="798513" lvl="1" indent="-457200" algn="just">
              <a:defRPr/>
            </a:pPr>
            <a:endParaRPr lang="en-US" dirty="0" smtClean="0"/>
          </a:p>
          <a:p>
            <a:pPr marL="798513" lvl="1" indent="-457200" algn="just">
              <a:defRPr/>
            </a:pPr>
            <a:endParaRPr lang="en-US" dirty="0" smtClean="0"/>
          </a:p>
          <a:p>
            <a:pPr marL="798513" lvl="1" indent="-457200" algn="just">
              <a:defRPr/>
            </a:pPr>
            <a:endParaRPr lang="en-US" dirty="0"/>
          </a:p>
          <a:p>
            <a:pPr marL="798513" lvl="1" indent="-457200" algn="just"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838200" y="6858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New Landscape for HE Marketing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19050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87338" indent="-287338" algn="just">
              <a:buFont typeface="Wingdings" pitchFamily="2" charset="2"/>
              <a:buChar char="§"/>
            </a:pPr>
            <a:r>
              <a:rPr lang="en-US" dirty="0"/>
              <a:t>Mature Students &amp; Lifelong Learning </a:t>
            </a:r>
          </a:p>
          <a:p>
            <a:pPr marL="744538" lvl="1" indent="-457200" algn="just"/>
            <a:r>
              <a:rPr lang="en-US" dirty="0" smtClean="0"/>
              <a:t>(education </a:t>
            </a:r>
            <a:r>
              <a:rPr lang="en-US" dirty="0"/>
              <a:t>for </a:t>
            </a:r>
            <a:r>
              <a:rPr lang="en-US" dirty="0" smtClean="0"/>
              <a:t>professionals</a:t>
            </a:r>
            <a:r>
              <a:rPr lang="en-US" dirty="0"/>
              <a:t>) </a:t>
            </a:r>
            <a:endParaRPr lang="en-US" dirty="0" smtClean="0"/>
          </a:p>
          <a:p>
            <a:pPr marL="744538" lvl="1" indent="-457200" algn="just"/>
            <a:endParaRPr lang="en-US" dirty="0"/>
          </a:p>
          <a:p>
            <a:pPr marL="287338" indent="-287338" algn="just">
              <a:buFont typeface="Wingdings" pitchFamily="2" charset="2"/>
              <a:buChar char="§"/>
            </a:pPr>
            <a:r>
              <a:rPr lang="en-US" dirty="0"/>
              <a:t>Enhancement </a:t>
            </a:r>
            <a:r>
              <a:rPr lang="en-US" dirty="0" smtClean="0"/>
              <a:t>(education </a:t>
            </a:r>
            <a:r>
              <a:rPr lang="en-US" dirty="0"/>
              <a:t>as </a:t>
            </a:r>
            <a:r>
              <a:rPr lang="en-US" dirty="0" smtClean="0"/>
              <a:t>personal enrichment)</a:t>
            </a:r>
          </a:p>
          <a:p>
            <a:pPr marL="287338" indent="-287338" algn="just">
              <a:buFont typeface="Wingdings" pitchFamily="2" charset="2"/>
              <a:buChar char="§"/>
            </a:pPr>
            <a:endParaRPr lang="en-US" dirty="0"/>
          </a:p>
          <a:p>
            <a:pPr marL="287338" indent="-287338" algn="just">
              <a:buFont typeface="Wingdings" pitchFamily="2" charset="2"/>
              <a:buChar char="§"/>
            </a:pPr>
            <a:r>
              <a:rPr lang="en-US" dirty="0"/>
              <a:t>Target Countries </a:t>
            </a:r>
            <a:r>
              <a:rPr lang="en-US" dirty="0" smtClean="0"/>
              <a:t>(one </a:t>
            </a:r>
            <a:r>
              <a:rPr lang="en-US" dirty="0"/>
              <a:t>size does not fit all; </a:t>
            </a:r>
            <a:r>
              <a:rPr lang="en-US" dirty="0" smtClean="0"/>
              <a:t>select </a:t>
            </a:r>
            <a:r>
              <a:rPr lang="en-US" dirty="0"/>
              <a:t>target </a:t>
            </a:r>
          </a:p>
          <a:p>
            <a:pPr marL="744538" lvl="1" indent="-457200" algn="just"/>
            <a:r>
              <a:rPr lang="en-US" dirty="0" smtClean="0"/>
              <a:t>markets </a:t>
            </a:r>
            <a:r>
              <a:rPr lang="en-US" dirty="0"/>
              <a:t>and ensure product meets needs </a:t>
            </a:r>
            <a:r>
              <a:rPr lang="en-US" dirty="0" smtClean="0"/>
              <a:t>)</a:t>
            </a:r>
          </a:p>
          <a:p>
            <a:pPr marL="744538" lvl="1" indent="-457200" algn="just"/>
            <a:endParaRPr lang="en-US" dirty="0"/>
          </a:p>
          <a:p>
            <a:pPr marL="287338" indent="-287338" algn="just">
              <a:buFont typeface="Wingdings" pitchFamily="2" charset="2"/>
              <a:buChar char="§"/>
            </a:pPr>
            <a:r>
              <a:rPr lang="en-US" dirty="0"/>
              <a:t>Unlikely to recruit in a big way from Europe or N. </a:t>
            </a:r>
            <a:r>
              <a:rPr lang="en-US" dirty="0" smtClean="0"/>
              <a:t>America</a:t>
            </a:r>
          </a:p>
          <a:p>
            <a:pPr marL="287338" indent="-287338" algn="just">
              <a:buFont typeface="Wingdings" pitchFamily="2" charset="2"/>
              <a:buChar char="§"/>
            </a:pPr>
            <a:endParaRPr lang="en-US" dirty="0"/>
          </a:p>
          <a:p>
            <a:pPr marL="287338" indent="-287338" algn="just">
              <a:buFont typeface="Wingdings" pitchFamily="2" charset="2"/>
              <a:buChar char="§"/>
            </a:pPr>
            <a:r>
              <a:rPr lang="en-US" dirty="0"/>
              <a:t>Emerging markets (e.g. Africa</a:t>
            </a:r>
            <a:r>
              <a:rPr lang="en-US" dirty="0" smtClean="0"/>
              <a:t>)</a:t>
            </a:r>
          </a:p>
          <a:p>
            <a:pPr marL="287338" indent="-287338" algn="just">
              <a:buFont typeface="Wingdings" pitchFamily="2" charset="2"/>
              <a:buChar char="§"/>
            </a:pPr>
            <a:endParaRPr lang="en-US" dirty="0"/>
          </a:p>
          <a:p>
            <a:pPr marL="287338" indent="-287338" algn="just">
              <a:buFont typeface="Wingdings" pitchFamily="2" charset="2"/>
              <a:buChar char="§"/>
            </a:pPr>
            <a:r>
              <a:rPr lang="en-US" dirty="0"/>
              <a:t>Greatest growth in Asia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685800"/>
            <a:ext cx="8062913" cy="4724400"/>
          </a:xfrm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55650" y="5661025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i="1">
                <a:latin typeface="Arial Narrow" pitchFamily="34" charset="0"/>
              </a:rPr>
              <a:t>from Olsen 2002 p3, after IDP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762000" y="28956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" lvl="1" indent="-53975"/>
            <a:r>
              <a:rPr lang="en-US"/>
              <a:t>Do all of us agree on the goals and mission </a:t>
            </a:r>
          </a:p>
          <a:p>
            <a:pPr marL="53975" lvl="1" indent="-53975"/>
            <a:r>
              <a:rPr lang="en-US"/>
              <a:t>of the university?</a:t>
            </a: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057400" y="0"/>
          <a:ext cx="4419600" cy="6858000"/>
        </p:xfrm>
        <a:graphic>
          <a:graphicData uri="http://schemas.openxmlformats.org/presentationml/2006/ole">
            <p:oleObj spid="_x0000_s4098" name="Image" r:id="rId4" imgW="3977409" imgH="6061419" progId="Photoshop.Image.5">
              <p:embed/>
            </p:oleObj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286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Notre-Dame</a:t>
            </a: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1194-1260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400800" y="13716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The other </a:t>
            </a: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worker </a:t>
            </a: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says: </a:t>
            </a: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“I am building </a:t>
            </a: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a cathedral!”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76200" y="32766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One worker </a:t>
            </a: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says:</a:t>
            </a: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“I am collecting </a:t>
            </a: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stones!”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  <p:bldP spid="389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914400" y="1219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Three Important Pillars in Branding for </a:t>
            </a:r>
          </a:p>
          <a:p>
            <a:r>
              <a:rPr lang="en-US"/>
              <a:t>Higher Educational Institutions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2133600"/>
            <a:ext cx="845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317625" lvl="2" indent="-573088" algn="just">
              <a:buFont typeface="Times New Roman" pitchFamily="18" charset="0"/>
              <a:buAutoNum type="arabicPeriod"/>
            </a:pPr>
            <a:r>
              <a:rPr lang="en-US"/>
              <a:t>Development of Communication Strategy</a:t>
            </a:r>
          </a:p>
          <a:p>
            <a:pPr marL="1317625" lvl="2" indent="-573088" algn="just">
              <a:buFont typeface="Times New Roman" pitchFamily="18" charset="0"/>
              <a:buAutoNum type="arabicPeriod"/>
            </a:pPr>
            <a:endParaRPr lang="en-US"/>
          </a:p>
          <a:p>
            <a:pPr marL="1317625" lvl="2" indent="-573088" algn="just">
              <a:buFont typeface="Times New Roman" pitchFamily="18" charset="0"/>
              <a:buAutoNum type="arabicPeriod"/>
            </a:pPr>
            <a:r>
              <a:rPr lang="en-US"/>
              <a:t>Development of Communication Platform</a:t>
            </a:r>
          </a:p>
          <a:p>
            <a:pPr marL="1317625" lvl="2" indent="-573088" algn="just">
              <a:buFont typeface="Times New Roman" pitchFamily="18" charset="0"/>
              <a:buAutoNum type="arabicPeriod"/>
            </a:pPr>
            <a:endParaRPr lang="en-US"/>
          </a:p>
          <a:p>
            <a:pPr marL="1317625" lvl="2" indent="-573088" algn="just">
              <a:buFont typeface="Times New Roman" pitchFamily="18" charset="0"/>
              <a:buAutoNum type="arabicPeriod"/>
            </a:pPr>
            <a:r>
              <a:rPr lang="en-US"/>
              <a:t>Development of Communication Concept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914400" y="2895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Branding is not about logotype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914400" y="4572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/>
              <a:t>Development of Communications Strategy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87338" indent="-287338" algn="just">
              <a:buFont typeface="Wingdings" pitchFamily="2" charset="2"/>
              <a:buChar char="§"/>
              <a:defRPr/>
            </a:pPr>
            <a:endParaRPr lang="en-US" dirty="0"/>
          </a:p>
          <a:p>
            <a:pPr marL="287338" indent="-231775" algn="just">
              <a:buFont typeface="Wingdings" pitchFamily="2" charset="2"/>
              <a:buChar char="§"/>
              <a:defRPr/>
            </a:pPr>
            <a:r>
              <a:rPr lang="en-US" dirty="0"/>
              <a:t>The choice one makes on the branding strategy will affect or </a:t>
            </a:r>
          </a:p>
          <a:p>
            <a:pPr marL="852488" lvl="1" indent="-511175" algn="just">
              <a:defRPr/>
            </a:pPr>
            <a:r>
              <a:rPr lang="en-US" dirty="0"/>
              <a:t>impact on all future communications</a:t>
            </a:r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en-US" dirty="0"/>
              <a:t>How should universities behave in the market to effectively </a:t>
            </a:r>
          </a:p>
          <a:p>
            <a:pPr marL="744538" lvl="1" indent="-457200" algn="just">
              <a:defRPr/>
            </a:pPr>
            <a:r>
              <a:rPr lang="en-US" dirty="0"/>
              <a:t>achieve a higher communications strategy ?</a:t>
            </a:r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en-US" dirty="0"/>
              <a:t>How do we handle the current brand name in the</a:t>
            </a:r>
          </a:p>
          <a:p>
            <a:pPr marL="287338" algn="just">
              <a:defRPr/>
            </a:pPr>
            <a:r>
              <a:rPr lang="en-US" dirty="0"/>
              <a:t> branding of educational and research programs ?</a:t>
            </a:r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en-US" dirty="0"/>
              <a:t>How do we create synergies so that different communications </a:t>
            </a:r>
          </a:p>
          <a:p>
            <a:pPr marL="287338" algn="just">
              <a:defRPr/>
            </a:pPr>
            <a:r>
              <a:rPr lang="en-US" dirty="0"/>
              <a:t>converge or showcase organization’s strengths ?</a:t>
            </a:r>
          </a:p>
          <a:p>
            <a:pPr marL="395288" indent="-285750" algn="just">
              <a:buFont typeface="Wingdings" pitchFamily="2" charset="2"/>
              <a:buChar char="§"/>
              <a:defRPr/>
            </a:pPr>
            <a:r>
              <a:rPr lang="en-US" dirty="0"/>
              <a:t>What happens if universities widen their product segment ?</a:t>
            </a:r>
          </a:p>
          <a:p>
            <a:pPr marL="395288" indent="-285750" algn="just">
              <a:buFont typeface="Wingdings" pitchFamily="2" charset="2"/>
              <a:buChar char="§"/>
              <a:defRPr/>
            </a:pPr>
            <a:r>
              <a:rPr lang="en-US" dirty="0"/>
              <a:t>Can the branding strategy handle or cope with the widening</a:t>
            </a:r>
          </a:p>
          <a:p>
            <a:pPr marL="852488" lvl="1" indent="-565150" algn="just">
              <a:defRPr/>
            </a:pPr>
            <a:r>
              <a:rPr lang="en-US" dirty="0"/>
              <a:t>of the product segment?</a:t>
            </a:r>
          </a:p>
          <a:p>
            <a:pPr marL="395288" indent="-285750" algn="just">
              <a:buFont typeface="Wingdings" pitchFamily="2" charset="2"/>
              <a:buChar char="§"/>
              <a:defRPr/>
            </a:pPr>
            <a:endParaRPr lang="en-US" dirty="0"/>
          </a:p>
          <a:p>
            <a:pPr marL="287338" algn="just">
              <a:defRPr/>
            </a:pPr>
            <a:endParaRPr lang="en-US" dirty="0"/>
          </a:p>
          <a:p>
            <a:pPr marL="287338" indent="-287338" algn="just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0" y="1295400"/>
          <a:ext cx="9144000" cy="5006975"/>
        </p:xfrm>
        <a:graphic>
          <a:graphicData uri="http://schemas.openxmlformats.org/presentationml/2006/ole">
            <p:oleObj spid="_x0000_s5122" name="Image" r:id="rId4" imgW="8679139" imgH="4752559" progId="Photoshop.Image.5">
              <p:embed/>
            </p:oleObj>
          </a:graphicData>
        </a:graphic>
      </p:graphicFrame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219200" y="457200"/>
            <a:ext cx="693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3600"/>
              <a:t>Bridge of Communication !</a:t>
            </a: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5562600" y="1447800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To the students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562600" y="2057400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To new groups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562600" y="27432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To the next generation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5562600" y="34290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To the private sector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5638800" y="4038600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To society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5638800" y="4648200"/>
            <a:ext cx="3124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To other nationalities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638800" y="5410200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To the media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838200" y="4572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/>
              <a:t>Development of Communications Strategy….contd..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15240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798513" indent="-403225" algn="just">
              <a:buFont typeface="Wingdings" pitchFamily="2" charset="2"/>
              <a:buChar char="§"/>
              <a:defRPr/>
            </a:pPr>
            <a:endParaRPr lang="en-US" dirty="0"/>
          </a:p>
          <a:p>
            <a:pPr marL="798513" indent="-403225" algn="just">
              <a:buFont typeface="Wingdings" pitchFamily="2" charset="2"/>
              <a:buChar char="§"/>
              <a:defRPr/>
            </a:pPr>
            <a:r>
              <a:rPr lang="en-US" dirty="0"/>
              <a:t>Important to be able to handle various kinds of  future </a:t>
            </a:r>
          </a:p>
          <a:p>
            <a:pPr marL="798513" indent="-403225" algn="just">
              <a:defRPr/>
            </a:pPr>
            <a:r>
              <a:rPr lang="en-US" dirty="0" smtClean="0"/>
              <a:t>	development </a:t>
            </a:r>
            <a:r>
              <a:rPr lang="en-US" dirty="0"/>
              <a:t>and progress</a:t>
            </a:r>
          </a:p>
          <a:p>
            <a:pPr marL="798513" indent="-403225" algn="just">
              <a:buFont typeface="Wingdings" pitchFamily="2" charset="2"/>
              <a:buChar char="§"/>
              <a:defRPr/>
            </a:pPr>
            <a:r>
              <a:rPr lang="en-US" dirty="0"/>
              <a:t>There must be wide participation from all members of the</a:t>
            </a:r>
          </a:p>
          <a:p>
            <a:pPr marL="798513" lvl="1" indent="-403225" algn="just">
              <a:defRPr/>
            </a:pPr>
            <a:r>
              <a:rPr lang="en-US" dirty="0" smtClean="0"/>
              <a:t>	organization </a:t>
            </a:r>
            <a:r>
              <a:rPr lang="en-US" dirty="0"/>
              <a:t>for developing an effective branding strategy</a:t>
            </a:r>
          </a:p>
          <a:p>
            <a:pPr marL="798513" lvl="1" indent="-403225" algn="just">
              <a:buFont typeface="Wingdings" pitchFamily="2" charset="2"/>
              <a:buChar char="§"/>
              <a:defRPr/>
            </a:pPr>
            <a:endParaRPr lang="en-US" dirty="0"/>
          </a:p>
          <a:p>
            <a:pPr marL="798513" lvl="1" indent="-403225" algn="just">
              <a:buFont typeface="Wingdings" pitchFamily="2" charset="2"/>
              <a:buChar char="§"/>
              <a:defRPr/>
            </a:pPr>
            <a:r>
              <a:rPr lang="en-US" dirty="0"/>
              <a:t>Four Important Criteria in Selecting a Branding </a:t>
            </a:r>
            <a:r>
              <a:rPr lang="en-US" dirty="0" smtClean="0"/>
              <a:t>Strategy:</a:t>
            </a:r>
            <a:endParaRPr lang="en-US" dirty="0"/>
          </a:p>
          <a:p>
            <a:pPr marL="1255713" lvl="2" indent="-403225" algn="just">
              <a:defRPr/>
            </a:pPr>
            <a:r>
              <a:rPr lang="en-US" dirty="0"/>
              <a:t>i</a:t>
            </a:r>
            <a:r>
              <a:rPr lang="en-US" dirty="0" smtClean="0"/>
              <a:t>t must </a:t>
            </a:r>
            <a:r>
              <a:rPr lang="en-US" dirty="0"/>
              <a:t>be </a:t>
            </a:r>
          </a:p>
          <a:p>
            <a:pPr marL="798513" lvl="1" indent="-279400" algn="just">
              <a:defRPr/>
            </a:pPr>
            <a:endParaRPr lang="en-US" dirty="0"/>
          </a:p>
          <a:p>
            <a:pPr marL="1255713" lvl="2" indent="-279400" algn="just">
              <a:buFont typeface="Wingdings" pitchFamily="2" charset="2"/>
              <a:buChar char="ü"/>
              <a:defRPr/>
            </a:pPr>
            <a:r>
              <a:rPr lang="en-US" dirty="0"/>
              <a:t>Simple</a:t>
            </a:r>
          </a:p>
          <a:p>
            <a:pPr marL="1255713" lvl="2" indent="-279400" algn="just">
              <a:buFont typeface="Wingdings" pitchFamily="2" charset="2"/>
              <a:buChar char="ü"/>
              <a:defRPr/>
            </a:pPr>
            <a:r>
              <a:rPr lang="en-US" dirty="0"/>
              <a:t>Logical</a:t>
            </a:r>
          </a:p>
          <a:p>
            <a:pPr marL="1255713" lvl="2" indent="-279400" algn="just">
              <a:buFont typeface="Wingdings" pitchFamily="2" charset="2"/>
              <a:buChar char="ü"/>
              <a:defRPr/>
            </a:pPr>
            <a:r>
              <a:rPr lang="en-US" dirty="0"/>
              <a:t>Effective</a:t>
            </a:r>
          </a:p>
          <a:p>
            <a:pPr marL="1255713" lvl="2" indent="-279400" algn="just">
              <a:buFont typeface="Wingdings" pitchFamily="2" charset="2"/>
              <a:buChar char="ü"/>
              <a:defRPr/>
            </a:pPr>
            <a:r>
              <a:rPr lang="en-US" dirty="0"/>
              <a:t>Sustainable</a:t>
            </a:r>
          </a:p>
          <a:p>
            <a:pPr marL="852488" lvl="1" indent="-457200" algn="just">
              <a:buFont typeface="Wingdings" pitchFamily="2" charset="2"/>
              <a:buChar char="§"/>
              <a:defRPr/>
            </a:pPr>
            <a:endParaRPr lang="en-US" dirty="0"/>
          </a:p>
          <a:p>
            <a:pPr marL="852488" lvl="1" indent="-457200" algn="just"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1524000"/>
            <a:ext cx="8534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1313" indent="-341313" algn="just">
              <a:buFont typeface="Wingdings" pitchFamily="2" charset="2"/>
              <a:buChar char="§"/>
            </a:pPr>
            <a:r>
              <a:rPr lang="en-US" dirty="0"/>
              <a:t>How do we prioritize between different products?</a:t>
            </a:r>
          </a:p>
          <a:p>
            <a:pPr marL="341313" indent="-341313" algn="just">
              <a:buFont typeface="Wingdings" pitchFamily="2" charset="2"/>
              <a:buChar char="§"/>
            </a:pPr>
            <a:r>
              <a:rPr lang="en-US" dirty="0"/>
              <a:t>How do we package them?</a:t>
            </a:r>
          </a:p>
          <a:p>
            <a:pPr marL="341313" indent="-341313" algn="just">
              <a:buFont typeface="Wingdings" pitchFamily="2" charset="2"/>
              <a:buChar char="§"/>
            </a:pPr>
            <a:r>
              <a:rPr lang="en-US" dirty="0"/>
              <a:t>What should we put our emphasis on in communicating?</a:t>
            </a:r>
          </a:p>
          <a:p>
            <a:pPr marL="341313" indent="-341313" algn="just">
              <a:buFont typeface="Wingdings" pitchFamily="2" charset="2"/>
              <a:buChar char="§"/>
            </a:pPr>
            <a:r>
              <a:rPr lang="en-US" dirty="0" smtClean="0"/>
              <a:t>What kind </a:t>
            </a:r>
            <a:r>
              <a:rPr lang="en-US" dirty="0"/>
              <a:t>of impression </a:t>
            </a:r>
            <a:r>
              <a:rPr lang="en-US" dirty="0" smtClean="0"/>
              <a:t>would we like </a:t>
            </a:r>
            <a:r>
              <a:rPr lang="en-US" dirty="0"/>
              <a:t>to see among specific </a:t>
            </a:r>
          </a:p>
          <a:p>
            <a:pPr marL="798513" lvl="1" indent="-457200" algn="just"/>
            <a:r>
              <a:rPr lang="en-US" dirty="0"/>
              <a:t>target groups?</a:t>
            </a:r>
          </a:p>
          <a:p>
            <a:pPr marL="341313" indent="-341313" algn="just">
              <a:buFont typeface="Wingdings" pitchFamily="2" charset="2"/>
              <a:buChar char="§"/>
            </a:pPr>
            <a:r>
              <a:rPr lang="en-US" dirty="0" smtClean="0"/>
              <a:t>What are the </a:t>
            </a:r>
            <a:r>
              <a:rPr lang="en-US" dirty="0"/>
              <a:t>synergies between different product lines?</a:t>
            </a:r>
          </a:p>
          <a:p>
            <a:pPr marL="341313" indent="-341313" algn="just">
              <a:buFont typeface="Wingdings" pitchFamily="2" charset="2"/>
              <a:buChar char="§"/>
            </a:pPr>
            <a:r>
              <a:rPr lang="en-US" dirty="0"/>
              <a:t>What kind of media should we use? How do we design </a:t>
            </a:r>
          </a:p>
          <a:p>
            <a:pPr marL="798513" lvl="1" indent="-457200" algn="just"/>
            <a:r>
              <a:rPr lang="en-US" dirty="0"/>
              <a:t>websites, publication material, letter heads, business cards etc?</a:t>
            </a:r>
          </a:p>
          <a:p>
            <a:pPr marL="341313" indent="-341313" algn="just">
              <a:buFont typeface="Wingdings" pitchFamily="2" charset="2"/>
              <a:buChar char="§"/>
            </a:pPr>
            <a:r>
              <a:rPr lang="en-US" dirty="0"/>
              <a:t>What should </a:t>
            </a:r>
            <a:r>
              <a:rPr lang="en-US" dirty="0" smtClean="0"/>
              <a:t>the </a:t>
            </a:r>
            <a:r>
              <a:rPr lang="en-US" dirty="0"/>
              <a:t>percentage of marketing budget be </a:t>
            </a:r>
          </a:p>
          <a:p>
            <a:pPr marL="798513" lvl="1" indent="-457200" algn="just"/>
            <a:r>
              <a:rPr lang="en-US" dirty="0"/>
              <a:t>dedicated for building relations?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85800" y="609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en-US"/>
              <a:t>Development of Communications Strategy….contd..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90800"/>
            <a:ext cx="8534400" cy="1143000"/>
          </a:xfrm>
        </p:spPr>
        <p:txBody>
          <a:bodyPr/>
          <a:lstStyle/>
          <a:p>
            <a:pPr eaLnBrk="1" hangingPunct="1"/>
            <a:r>
              <a:rPr lang="sv-SE" sz="3600" smtClean="0">
                <a:solidFill>
                  <a:schemeClr val="tx1"/>
                </a:solidFill>
                <a:latin typeface="Helvetica" pitchFamily="34" charset="0"/>
              </a:rPr>
              <a:t>lyhördhet </a:t>
            </a:r>
            <a:endParaRPr lang="sv-SE" smtClean="0">
              <a:solidFill>
                <a:schemeClr val="tx1"/>
              </a:solidFill>
              <a:latin typeface="Helvetica" pitchFamily="34" charset="0"/>
            </a:endParaRPr>
          </a:p>
        </p:txBody>
      </p:sp>
      <p:pic>
        <p:nvPicPr>
          <p:cNvPr id="27651" name="Picture 3" descr="C:\Documents and Settings\mats\Skrivbord\Ny dator 001018\Kunder\Borås kommun\änd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609600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0" y="5943600"/>
            <a:ext cx="2743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Ability to listen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28" descr="C:\Documents and Settings\mats\Skrivbord\Ny dator 001018\Kunder\Borås kommun\Hände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096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6096000"/>
            <a:ext cx="518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Striving towards the same direction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:\Documents and Settings\mats\Skrivbord\Ny dator 001018\Kunder\Borås kommun\Hun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33400"/>
            <a:ext cx="5410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05000" y="6096000"/>
            <a:ext cx="518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Participation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:\Documents and Settings\mats\Skrivbord\Ny dator 001018\Kunder\Borås kommun\Han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572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6019800"/>
            <a:ext cx="518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Clarity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Documents and Settings\mats\Skrivbord\Ny dator 001018\Kunder\Borås kommun\Trä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33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81200" y="5410200"/>
            <a:ext cx="5181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Sustainability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838200" y="990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/>
              <a:t>Branding as </a:t>
            </a:r>
            <a:r>
              <a:rPr lang="en-US" sz="2800" dirty="0" smtClean="0"/>
              <a:t>We Know It </a:t>
            </a:r>
            <a:endParaRPr lang="en-US" sz="28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057400"/>
            <a:ext cx="845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87338" indent="231775" algn="just">
              <a:buFont typeface="Wingdings" pitchFamily="2" charset="2"/>
              <a:buChar char="§"/>
            </a:pPr>
            <a:r>
              <a:rPr lang="en-US"/>
              <a:t>Brands frame the consumers’ understanding of the world </a:t>
            </a:r>
          </a:p>
          <a:p>
            <a:pPr marL="287338" indent="231775" algn="just">
              <a:buFont typeface="Wingdings" pitchFamily="2" charset="2"/>
              <a:buChar char="§"/>
            </a:pPr>
            <a:endParaRPr lang="en-US"/>
          </a:p>
          <a:p>
            <a:pPr marL="287338" indent="231775" algn="just">
              <a:buFont typeface="Wingdings" pitchFamily="2" charset="2"/>
              <a:buChar char="§"/>
            </a:pPr>
            <a:r>
              <a:rPr lang="en-US"/>
              <a:t>They carry information, context and purpose from</a:t>
            </a:r>
          </a:p>
          <a:p>
            <a:pPr marL="287338" indent="231775" algn="just"/>
            <a:r>
              <a:rPr lang="en-US"/>
              <a:t>one person to the next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914400" y="25908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It is about what the organization stands for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838200" y="9906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New Branding paradigm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057400"/>
            <a:ext cx="845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09538" indent="231775" algn="just">
              <a:buFont typeface="Wingdings" pitchFamily="2" charset="2"/>
              <a:buChar char="§"/>
            </a:pPr>
            <a:r>
              <a:rPr lang="en-US"/>
              <a:t>Trends show that future brands will evolve from complex </a:t>
            </a:r>
          </a:p>
          <a:p>
            <a:pPr marL="109538" indent="231775" algn="just"/>
            <a:r>
              <a:rPr lang="en-US"/>
              <a:t>instructions among consumers, culture, and technology</a:t>
            </a:r>
          </a:p>
          <a:p>
            <a:pPr marL="109538" indent="231775" algn="just"/>
            <a:r>
              <a:rPr lang="en-US"/>
              <a:t> </a:t>
            </a:r>
          </a:p>
          <a:p>
            <a:pPr marL="109538" indent="231775" algn="just">
              <a:buFont typeface="Wingdings" pitchFamily="2" charset="2"/>
              <a:buChar char="§"/>
            </a:pPr>
            <a:r>
              <a:rPr lang="en-US"/>
              <a:t>Brands are not created by management, but by stakeholders -  </a:t>
            </a:r>
          </a:p>
          <a:p>
            <a:pPr marL="109538" indent="231775" algn="just"/>
            <a:r>
              <a:rPr lang="en-US"/>
              <a:t>Stakeholders manage brand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762000" y="3810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/>
              <a:t>Brand Sustainability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3716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635000" lvl="1" indent="-239713" algn="just">
              <a:defRPr/>
            </a:pPr>
            <a:r>
              <a:rPr lang="en-US" dirty="0"/>
              <a:t> “Brand Sustainability” revolves around 5 core principles </a:t>
            </a:r>
          </a:p>
          <a:p>
            <a:pPr marL="635000" lvl="1" indent="-239713" algn="just">
              <a:defRPr/>
            </a:pPr>
            <a:r>
              <a:rPr lang="en-US" dirty="0"/>
              <a:t>that a brand leader must develop:</a:t>
            </a:r>
          </a:p>
          <a:p>
            <a:pPr marL="177800" indent="-177800" algn="just">
              <a:defRPr/>
            </a:pPr>
            <a:r>
              <a:rPr lang="en-US" dirty="0"/>
              <a:t> 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dirty="0"/>
              <a:t>Adaptability  - Changing the underlying form to meet </a:t>
            </a:r>
          </a:p>
          <a:p>
            <a:pPr marL="1371600" lvl="2" indent="-457200" algn="just">
              <a:defRPr/>
            </a:pPr>
            <a:r>
              <a:rPr lang="en-US" dirty="0"/>
              <a:t>new challenges 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dirty="0"/>
              <a:t>Sensitivity - Capacity to sense. Interpret change and </a:t>
            </a:r>
          </a:p>
          <a:p>
            <a:pPr marL="1371600" lvl="2" indent="-457200" algn="just">
              <a:defRPr/>
            </a:pPr>
            <a:r>
              <a:rPr lang="en-US" dirty="0"/>
              <a:t>adjust future decision making 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dirty="0"/>
              <a:t>Fit - Ability to adjust its role in the changing world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dirty="0"/>
              <a:t>Relevance - relevance within the entire environment </a:t>
            </a:r>
          </a:p>
          <a:p>
            <a:pPr marL="914400" lvl="1" indent="-457200" algn="just">
              <a:buFont typeface="+mj-lt"/>
              <a:buAutoNum type="arabicPeriod"/>
              <a:defRPr/>
            </a:pPr>
            <a:r>
              <a:rPr lang="en-US" dirty="0"/>
              <a:t>Systemic Collaboration - Ability to alter the nature </a:t>
            </a:r>
          </a:p>
          <a:p>
            <a:pPr marL="1371600" lvl="2" indent="-457200" algn="just">
              <a:defRPr/>
            </a:pPr>
            <a:r>
              <a:rPr lang="en-US" dirty="0"/>
              <a:t>of inter-relationships within entire environment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762000" y="15240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Four Different Modalities to Select Among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2057400"/>
            <a:ext cx="8458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682625" lvl="1" indent="-341313" algn="just">
              <a:buFont typeface="Wingdings" pitchFamily="2" charset="2"/>
              <a:buChar char="§"/>
            </a:pPr>
            <a:r>
              <a:rPr lang="en-US"/>
              <a:t>Mother Branding (e.g. Phillips)</a:t>
            </a:r>
          </a:p>
          <a:p>
            <a:pPr marL="682625" lvl="1" indent="-341313" algn="just">
              <a:buFont typeface="Wingdings" pitchFamily="2" charset="2"/>
              <a:buChar char="§"/>
            </a:pPr>
            <a:r>
              <a:rPr lang="en-US"/>
              <a:t>Independent Branding (e.g. Pampers)</a:t>
            </a:r>
          </a:p>
          <a:p>
            <a:pPr marL="682625" lvl="1" indent="-341313" algn="just">
              <a:buFont typeface="Wingdings" pitchFamily="2" charset="2"/>
              <a:buChar char="§"/>
            </a:pPr>
            <a:r>
              <a:rPr lang="en-US"/>
              <a:t>Mother-Daughter Branding (Microsoft and Excel)</a:t>
            </a:r>
          </a:p>
          <a:p>
            <a:pPr marL="682625" lvl="1" indent="-341313" algn="just">
              <a:buFont typeface="Wingdings" pitchFamily="2" charset="2"/>
              <a:buChar char="§"/>
            </a:pPr>
            <a:r>
              <a:rPr lang="en-US"/>
              <a:t>Daughter Branding (Lexus by Toyota)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175" y="63817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 </a:t>
            </a:r>
          </a:p>
          <a:p>
            <a:endParaRPr lang="sv-SE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75" y="558006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cs typeface="Times New Roman" pitchFamily="18" charset="0"/>
              </a:rPr>
              <a:t> </a:t>
            </a:r>
            <a:endParaRPr lang="sv-SE" sz="1200">
              <a:cs typeface="Times New Roman" pitchFamily="18" charset="0"/>
            </a:endParaRPr>
          </a:p>
          <a:p>
            <a:endParaRPr lang="sv-SE"/>
          </a:p>
        </p:txBody>
      </p:sp>
      <p:graphicFrame>
        <p:nvGraphicFramePr>
          <p:cNvPr id="145412" name="Group 4"/>
          <p:cNvGraphicFramePr>
            <a:graphicFrameLocks noGrp="1"/>
          </p:cNvGraphicFramePr>
          <p:nvPr/>
        </p:nvGraphicFramePr>
        <p:xfrm>
          <a:off x="1524000" y="1676400"/>
          <a:ext cx="6172200" cy="4572000"/>
        </p:xfrm>
        <a:graphic>
          <a:graphicData uri="http://schemas.openxmlformats.org/drawingml/2006/table">
            <a:tbl>
              <a:tblPr/>
              <a:tblGrid>
                <a:gridCol w="3124200"/>
                <a:gridCol w="30480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Mother branding:</a:t>
                      </a:r>
                      <a:endParaRPr kumimoji="0" 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 smtClean="0"/>
                        <a:t>University of Borås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Only Daughter branding:</a:t>
                      </a:r>
                      <a:endParaRPr kumimoji="0" 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 Swedish School of Textiles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Mother &amp; Daughter:</a:t>
                      </a:r>
                      <a:endParaRPr kumimoji="0" lang="sv-S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dirty="0" smtClean="0"/>
                        <a:t>University of Borås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 Swedish School of Textiles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Daughter and Mother:</a:t>
                      </a:r>
                      <a:r>
                        <a:rPr kumimoji="0" lang="sv-S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The Swedish School of Textiles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University of Borås</a:t>
                      </a:r>
                      <a:endParaRPr kumimoji="0" lang="sv-S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79" name="Rectangle 3"/>
          <p:cNvSpPr>
            <a:spLocks noChangeArrowheads="1"/>
          </p:cNvSpPr>
          <p:nvPr/>
        </p:nvSpPr>
        <p:spPr bwMode="auto">
          <a:xfrm>
            <a:off x="762000" y="5334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Different Modalities in the Context of a University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r>
              <a:rPr lang="en-US" b="1" smtClean="0"/>
              <a:t>Rebranding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6400800" cy="4876800"/>
          </a:xfrm>
        </p:spPr>
        <p:txBody>
          <a:bodyPr/>
          <a:lstStyle/>
          <a:p>
            <a:pPr marL="341313" indent="-231775" algn="l">
              <a:buFont typeface="Wingdings" pitchFamily="2" charset="2"/>
              <a:buChar char="§"/>
              <a:defRPr/>
            </a:pPr>
            <a:r>
              <a:rPr lang="en-US" b="1" dirty="0" smtClean="0">
                <a:cs typeface="Times New Roman" pitchFamily="18" charset="0"/>
              </a:rPr>
              <a:t>University  of Southampton was known for its research on Oceanography </a:t>
            </a:r>
            <a:r>
              <a:rPr lang="en-US" b="1" dirty="0" smtClean="0">
                <a:cs typeface="Times New Roman" pitchFamily="18" charset="0"/>
              </a:rPr>
              <a:t>and had </a:t>
            </a:r>
            <a:r>
              <a:rPr lang="en-US" b="1" dirty="0" smtClean="0">
                <a:cs typeface="Times New Roman" pitchFamily="18" charset="0"/>
              </a:rPr>
              <a:t>a dolphin as a part of its logo.</a:t>
            </a:r>
          </a:p>
          <a:p>
            <a:pPr marL="341313" indent="-231775" algn="l">
              <a:buFont typeface="Wingdings" pitchFamily="2" charset="2"/>
              <a:buChar char="§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341313" indent="-231775" algn="l">
              <a:buFont typeface="Wingdings" pitchFamily="2" charset="2"/>
              <a:buChar char="§"/>
              <a:defRPr/>
            </a:pPr>
            <a:endParaRPr lang="en-US" b="1" dirty="0" smtClean="0">
              <a:cs typeface="Times New Roman" pitchFamily="18" charset="0"/>
            </a:endParaRPr>
          </a:p>
          <a:p>
            <a:pPr marL="341313" indent="-231775" algn="l">
              <a:buFont typeface="Wingdings" pitchFamily="2" charset="2"/>
              <a:buChar char="§"/>
              <a:defRPr/>
            </a:pPr>
            <a:r>
              <a:rPr lang="en-US" b="1" dirty="0" smtClean="0">
                <a:cs typeface="Times New Roman" pitchFamily="18" charset="0"/>
              </a:rPr>
              <a:t>In  Feb 2008, the dolphin was dropped due to rebranding</a:t>
            </a:r>
            <a:r>
              <a:rPr lang="en-US" dirty="0" smtClean="0"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en-US" sz="2400" dirty="0" smtClean="0">
                <a:cs typeface="Times New Roman" pitchFamily="18" charset="0"/>
              </a:rPr>
              <a:t> </a:t>
            </a:r>
          </a:p>
        </p:txBody>
      </p:sp>
      <p:pic>
        <p:nvPicPr>
          <p:cNvPr id="37892" name="Picture 3" descr="soton_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05000"/>
            <a:ext cx="21605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soton_logo.new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495800"/>
            <a:ext cx="23526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b="1" smtClean="0"/>
              <a:t>Rebranding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05800" cy="5181600"/>
          </a:xfrm>
        </p:spPr>
        <p:txBody>
          <a:bodyPr rtlCol="0">
            <a:noAutofit/>
          </a:bodyPr>
          <a:lstStyle/>
          <a:p>
            <a:pPr marL="395288" indent="-395288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 smtClean="0">
                <a:cs typeface="Times New Roman" pitchFamily="18" charset="0"/>
              </a:rPr>
              <a:t>The Times Higher Education Supplement carried an article saying  “University of Southampton - Dolphin heads for extinction”.</a:t>
            </a:r>
          </a:p>
          <a:p>
            <a:pPr marL="395288" indent="-395288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800" b="1" dirty="0" smtClean="0">
              <a:cs typeface="Times New Roman" pitchFamily="18" charset="0"/>
            </a:endParaRPr>
          </a:p>
          <a:p>
            <a:pPr marL="395288" indent="-395288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dirty="0" smtClean="0">
                <a:cs typeface="Times New Roman" pitchFamily="18" charset="0"/>
              </a:rPr>
              <a:t>The University defended the decision. Adam Wheeler, senior deputy vice-chancellor said –</a:t>
            </a:r>
          </a:p>
          <a:p>
            <a:pPr marL="341313" lvl="1" indent="53975" algn="just" fontAlgn="auto">
              <a:spcAft>
                <a:spcPts val="0"/>
              </a:spcAft>
              <a:defRPr/>
            </a:pPr>
            <a:r>
              <a:rPr lang="en-US" b="1" i="1" dirty="0" smtClean="0">
                <a:cs typeface="Times New Roman" pitchFamily="18" charset="0"/>
              </a:rPr>
              <a:t>"Although the attributes of friendliness and intelligence as represented by the dolphin are still core to the university's identity, the dolphin logo can give a misleadingly narrow view of the breadth of disciplines offered by the University”.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Rebranding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smtClean="0"/>
              <a:t>Required when there is </a:t>
            </a:r>
          </a:p>
          <a:p>
            <a:pPr lvl="1"/>
            <a:r>
              <a:rPr lang="en-US" b="1" smtClean="0"/>
              <a:t>Repositioning</a:t>
            </a:r>
          </a:p>
          <a:p>
            <a:pPr lvl="1"/>
            <a:r>
              <a:rPr lang="en-US" b="1" smtClean="0"/>
              <a:t>Some negative associates with previous brand</a:t>
            </a:r>
          </a:p>
          <a:p>
            <a:pPr lvl="1"/>
            <a:r>
              <a:rPr lang="en-US" b="1" smtClean="0"/>
              <a:t>Introducing new series of products / courses</a:t>
            </a:r>
          </a:p>
          <a:p>
            <a:pPr lvl="1"/>
            <a:r>
              <a:rPr lang="en-US" b="1" smtClean="0"/>
              <a:t>Moving into new areas / markets</a:t>
            </a:r>
          </a:p>
          <a:p>
            <a:pPr lvl="1"/>
            <a:r>
              <a:rPr lang="en-US" b="1" smtClean="0"/>
              <a:t>Acquire / merge / create new companies 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3600" b="1" dirty="0" smtClean="0"/>
              <a:t>How Universities </a:t>
            </a:r>
            <a:r>
              <a:rPr lang="en-US" sz="3600" b="1" dirty="0" smtClean="0"/>
              <a:t>Brand Themselves</a:t>
            </a:r>
            <a:endParaRPr lang="en-US" sz="36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534400" cy="5334000"/>
          </a:xfrm>
        </p:spPr>
        <p:txBody>
          <a:bodyPr rtlCol="0">
            <a:normAutofit fontScale="55000" lnSpcReduction="20000"/>
          </a:bodyPr>
          <a:lstStyle/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400" dirty="0" smtClean="0"/>
          </a:p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/>
              <a:t>MULTICULTURAL : AIT brands itself as only truly Multicultural Institute in Asia (students from 47 countries, faculty/staff from 30)</a:t>
            </a:r>
          </a:p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800" b="1" dirty="0" smtClean="0"/>
          </a:p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/>
              <a:t>TECHNOLOGY : Indian Institute of Technology (IIT) in India </a:t>
            </a:r>
            <a:r>
              <a:rPr lang="en-US" sz="3800" b="1" dirty="0" smtClean="0"/>
              <a:t>brand </a:t>
            </a:r>
            <a:r>
              <a:rPr lang="en-US" sz="3800" b="1" dirty="0" smtClean="0"/>
              <a:t>themselves as technology institutes</a:t>
            </a:r>
          </a:p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800" b="1" dirty="0" smtClean="0"/>
          </a:p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/>
              <a:t>HISTORY :University of St Andrews in Scotland prides itself in being Scotland's first university and the third oldest in the English speaking world, founded in 1413</a:t>
            </a:r>
          </a:p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800" b="1" dirty="0" smtClean="0"/>
          </a:p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/>
              <a:t>RESEARCH UNIVERSITY : Uppsala in Sweden brands itself as a research university</a:t>
            </a:r>
          </a:p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800" b="1" dirty="0" smtClean="0"/>
          </a:p>
          <a:p>
            <a:pPr marL="341313" indent="-341313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/>
              <a:t>THEOLOGICAL UNIVERSITY : Kampen in Netherlands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838200" y="6858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57200" indent="-457200"/>
            <a:r>
              <a:rPr lang="en-US"/>
              <a:t>2.	Development of Communications Platform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28600" y="1600200"/>
            <a:ext cx="845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95288" indent="-341313" algn="just">
              <a:buFont typeface="Wingdings" pitchFamily="2" charset="2"/>
              <a:buChar char="§"/>
            </a:pPr>
            <a:r>
              <a:rPr lang="en-US" dirty="0"/>
              <a:t>Conducting a communications analysis is a decisive success</a:t>
            </a:r>
          </a:p>
          <a:p>
            <a:pPr marL="852488" lvl="1" indent="-457200" algn="just"/>
            <a:r>
              <a:rPr lang="en-US" dirty="0"/>
              <a:t>factor in order to reach the target groups with the right </a:t>
            </a:r>
          </a:p>
          <a:p>
            <a:pPr marL="852488" lvl="1" indent="-457200" algn="just"/>
            <a:r>
              <a:rPr lang="en-US" dirty="0" smtClean="0"/>
              <a:t>Message</a:t>
            </a:r>
          </a:p>
          <a:p>
            <a:pPr marL="852488" lvl="1" indent="-457200" algn="just"/>
            <a:endParaRPr lang="en-US" dirty="0"/>
          </a:p>
          <a:p>
            <a:pPr marL="395288" indent="-341313" algn="just">
              <a:buFont typeface="Wingdings" pitchFamily="2" charset="2"/>
              <a:buChar char="§"/>
            </a:pPr>
            <a:r>
              <a:rPr lang="en-US" dirty="0"/>
              <a:t>The communications platform should be </a:t>
            </a:r>
            <a:r>
              <a:rPr lang="en-US" dirty="0" smtClean="0"/>
              <a:t>stable</a:t>
            </a:r>
          </a:p>
          <a:p>
            <a:pPr marL="395288" indent="-341313" algn="just">
              <a:buFont typeface="Wingdings" pitchFamily="2" charset="2"/>
              <a:buChar char="§"/>
            </a:pPr>
            <a:endParaRPr lang="en-US" dirty="0"/>
          </a:p>
          <a:p>
            <a:pPr marL="395288" indent="-341313" algn="just">
              <a:buFont typeface="Wingdings" pitchFamily="2" charset="2"/>
              <a:buChar char="§"/>
            </a:pPr>
            <a:r>
              <a:rPr lang="en-US" dirty="0"/>
              <a:t>What are the strongest communications values of </a:t>
            </a:r>
          </a:p>
          <a:p>
            <a:pPr marL="852488" lvl="1" indent="-457200" algn="just"/>
            <a:r>
              <a:rPr lang="en-US" dirty="0"/>
              <a:t>the organization?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838200" y="68580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519113" indent="-519113"/>
            <a:r>
              <a:rPr lang="en-US"/>
              <a:t>3.	Development of Communications Concept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17526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1775" indent="287338" algn="just">
              <a:defRPr/>
            </a:pPr>
            <a:r>
              <a:rPr lang="en-US" dirty="0" smtClean="0"/>
              <a:t>Must:</a:t>
            </a:r>
          </a:p>
          <a:p>
            <a:pPr marL="231775" indent="287338" algn="just"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31775" indent="287338" algn="just">
              <a:buFont typeface="Wingdings" pitchFamily="2" charset="2"/>
              <a:buChar char="§"/>
              <a:defRPr/>
            </a:pPr>
            <a:r>
              <a:rPr lang="en-US" dirty="0" smtClean="0"/>
              <a:t>Give </a:t>
            </a:r>
            <a:r>
              <a:rPr lang="en-US" dirty="0"/>
              <a:t>complete picture of organization’s marketing </a:t>
            </a:r>
          </a:p>
          <a:p>
            <a:pPr marL="231775" indent="287338" algn="just">
              <a:defRPr/>
            </a:pPr>
            <a:r>
              <a:rPr lang="en-US" dirty="0"/>
              <a:t>communications</a:t>
            </a:r>
          </a:p>
          <a:p>
            <a:pPr marL="231775" indent="287338" algn="just">
              <a:buFont typeface="Wingdings" pitchFamily="2" charset="2"/>
              <a:buChar char="§"/>
              <a:defRPr/>
            </a:pPr>
            <a:r>
              <a:rPr lang="en-US" dirty="0"/>
              <a:t>Create attention but also build relations with </a:t>
            </a:r>
          </a:p>
          <a:p>
            <a:pPr marL="231775" indent="287338" algn="just">
              <a:defRPr/>
            </a:pPr>
            <a:r>
              <a:rPr lang="en-US" dirty="0"/>
              <a:t>specific target groups</a:t>
            </a:r>
          </a:p>
          <a:p>
            <a:pPr marL="231775" indent="287338" algn="just">
              <a:buFont typeface="Wingdings" pitchFamily="2" charset="2"/>
              <a:buChar char="§"/>
              <a:defRPr/>
            </a:pPr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image of organization in the marketing </a:t>
            </a:r>
          </a:p>
          <a:p>
            <a:pPr marL="231775" indent="287338" algn="just">
              <a:defRPr/>
            </a:pPr>
            <a:r>
              <a:rPr lang="en-US" dirty="0"/>
              <a:t>strategy through different organizational goals</a:t>
            </a:r>
          </a:p>
          <a:p>
            <a:pPr marL="519113" indent="-287338" algn="just">
              <a:buFont typeface="Wingdings" pitchFamily="2" charset="2"/>
              <a:buChar char="§"/>
              <a:defRPr/>
            </a:pPr>
            <a:r>
              <a:rPr lang="en-US" dirty="0" smtClean="0"/>
              <a:t>Be based </a:t>
            </a:r>
            <a:r>
              <a:rPr lang="en-US" dirty="0"/>
              <a:t>on </a:t>
            </a:r>
            <a:r>
              <a:rPr lang="en-US" dirty="0" smtClean="0"/>
              <a:t>the ideas we believe </a:t>
            </a:r>
            <a:r>
              <a:rPr lang="en-US" dirty="0"/>
              <a:t>that organization can be</a:t>
            </a:r>
          </a:p>
          <a:p>
            <a:pPr marL="852488" lvl="1" indent="-279400" algn="just">
              <a:defRPr/>
            </a:pPr>
            <a:r>
              <a:rPr lang="en-US" dirty="0"/>
              <a:t>unique or </a:t>
            </a:r>
            <a:r>
              <a:rPr lang="en-US" dirty="0" smtClean="0"/>
              <a:t>differentiated</a:t>
            </a:r>
            <a:endParaRPr lang="en-US" dirty="0"/>
          </a:p>
          <a:p>
            <a:pPr marL="519113" indent="-287338" algn="just">
              <a:buFont typeface="Wingdings" pitchFamily="2" charset="2"/>
              <a:buChar char="§"/>
              <a:defRPr/>
            </a:pPr>
            <a:r>
              <a:rPr lang="en-US" dirty="0" smtClean="0"/>
              <a:t>Include graphic </a:t>
            </a:r>
            <a:r>
              <a:rPr lang="en-US" dirty="0"/>
              <a:t>communications (logotype, </a:t>
            </a:r>
            <a:r>
              <a:rPr lang="en-US" dirty="0"/>
              <a:t>colours etc.)</a:t>
            </a:r>
          </a:p>
          <a:p>
            <a:pPr marL="231775" indent="287338" algn="just">
              <a:defRPr/>
            </a:pP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914400" y="25908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Importance of integrating ethical and moral values in </a:t>
            </a:r>
          </a:p>
          <a:p>
            <a:r>
              <a:rPr lang="en-US"/>
              <a:t>an organization’s branding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81000" y="13716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HE is a lifestyle investment purchase: “the customer is right”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" y="2209800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dirty="0"/>
              <a:t> </a:t>
            </a:r>
          </a:p>
          <a:p>
            <a:pPr marL="627063" lvl="2" indent="628650" algn="just">
              <a:buFont typeface="Wingdings" pitchFamily="2" charset="2"/>
              <a:buChar char="§"/>
              <a:defRPr/>
            </a:pPr>
            <a:r>
              <a:rPr lang="en-GB" i="1" dirty="0"/>
              <a:t>quality</a:t>
            </a:r>
            <a:endParaRPr lang="en-US" dirty="0"/>
          </a:p>
          <a:p>
            <a:pPr marL="627063" lvl="2" indent="628650" algn="just">
              <a:buFont typeface="Wingdings" pitchFamily="2" charset="2"/>
              <a:buChar char="§"/>
              <a:defRPr/>
            </a:pPr>
            <a:r>
              <a:rPr lang="en-GB" i="1" dirty="0"/>
              <a:t>employability</a:t>
            </a:r>
            <a:endParaRPr lang="en-US" dirty="0"/>
          </a:p>
          <a:p>
            <a:pPr marL="627063" lvl="2" indent="628650" algn="just">
              <a:buFont typeface="Wingdings" pitchFamily="2" charset="2"/>
              <a:buChar char="§"/>
              <a:defRPr/>
            </a:pPr>
            <a:r>
              <a:rPr lang="en-GB" i="1" dirty="0"/>
              <a:t>affordability</a:t>
            </a:r>
            <a:endParaRPr lang="en-US" dirty="0"/>
          </a:p>
          <a:p>
            <a:pPr marL="627063" lvl="2" indent="628650" algn="just">
              <a:buFont typeface="Wingdings" pitchFamily="2" charset="2"/>
              <a:buChar char="§"/>
              <a:defRPr/>
            </a:pPr>
            <a:r>
              <a:rPr lang="en-GB" i="1" dirty="0"/>
              <a:t>security/safety</a:t>
            </a:r>
            <a:endParaRPr lang="en-US" dirty="0"/>
          </a:p>
          <a:p>
            <a:pPr marL="627063" lvl="2" indent="628650" algn="just">
              <a:buFont typeface="Wingdings" pitchFamily="2" charset="2"/>
              <a:buChar char="§"/>
              <a:defRPr/>
            </a:pPr>
            <a:r>
              <a:rPr lang="en-GB" i="1" dirty="0"/>
              <a:t>lifestyle and an experience</a:t>
            </a:r>
            <a:endParaRPr lang="en-US" dirty="0"/>
          </a:p>
          <a:p>
            <a:pPr lvl="2" algn="just">
              <a:defRPr/>
            </a:pPr>
            <a:r>
              <a:rPr lang="en-US" dirty="0"/>
              <a:t> </a:t>
            </a:r>
          </a:p>
          <a:p>
            <a:pPr lvl="2" algn="just">
              <a:defRPr/>
            </a:pPr>
            <a:r>
              <a:rPr lang="en-US" i="1" dirty="0"/>
              <a:t>Students want social &amp; cultural life experiences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304800" y="4572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Concluding Statement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232525"/>
        </p:xfrm>
        <a:graphic>
          <a:graphicData uri="http://schemas.openxmlformats.org/presentationml/2006/ole">
            <p:oleObj spid="_x0000_s6146" name="Image" r:id="rId4" imgW="7548182" imgH="5146488" progId="Photoshop.Image.5">
              <p:embed/>
            </p:oleObj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495800" y="533400"/>
            <a:ext cx="4267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Times have changed but </a:t>
            </a:r>
          </a:p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not always the values !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64008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Robert Högfeldt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609600" y="2819400"/>
            <a:ext cx="7924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87338" indent="-233363" algn="just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000" dirty="0"/>
          </a:p>
          <a:p>
            <a:pPr marL="287338" indent="-233363" algn="just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2000" dirty="0"/>
          </a:p>
          <a:p>
            <a:pPr marL="287338" indent="-233363" algn="just" eaLnBrk="1" hangingPunct="1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000" dirty="0"/>
              <a:t>Kumble R. Subbaswamy, Provost, University of Kentucky</a:t>
            </a:r>
          </a:p>
          <a:p>
            <a:pPr marL="744538" lvl="1" indent="-457200" algn="just" eaLnBrk="1" hangingPunct="1">
              <a:spcBef>
                <a:spcPts val="0"/>
              </a:spcBef>
              <a:defRPr/>
            </a:pPr>
            <a:r>
              <a:rPr lang="en-US" sz="2000" dirty="0"/>
              <a:t>U.S.A. (International Dialogue on Education Berlin)</a:t>
            </a:r>
          </a:p>
          <a:p>
            <a:pPr marL="287338" indent="-233363" algn="just" eaLnBrk="1" hangingPunct="1">
              <a:buFont typeface="Wingdings" pitchFamily="2" charset="2"/>
              <a:buChar char="§"/>
              <a:defRPr/>
            </a:pPr>
            <a:r>
              <a:rPr lang="en-US" sz="2000" dirty="0"/>
              <a:t>Defining Internationalization In Private Higher </a:t>
            </a:r>
          </a:p>
          <a:p>
            <a:pPr marL="744538" lvl="1" indent="-457200" algn="just" eaLnBrk="1" hangingPunct="1">
              <a:defRPr/>
            </a:pPr>
            <a:r>
              <a:rPr lang="en-US" sz="2000" dirty="0"/>
              <a:t>Education (National Private Higher Education Conference 2008)</a:t>
            </a:r>
          </a:p>
          <a:p>
            <a:pPr marL="287338" lvl="1" indent="-233363" algn="just" eaLnBrk="1" hangingPunct="1">
              <a:buFont typeface="Wingdings" pitchFamily="2" charset="2"/>
              <a:buChar char="§"/>
              <a:defRPr/>
            </a:pPr>
            <a:r>
              <a:rPr lang="en-US" sz="2000" dirty="0"/>
              <a:t>University of Borås (Marketing and Branding Presentations)</a:t>
            </a:r>
          </a:p>
          <a:p>
            <a:pPr marL="744538" lvl="1" indent="-457200" algn="just" eaLnBrk="1" hangingPunct="1">
              <a:defRPr/>
            </a:pPr>
            <a:endParaRPr lang="en-US" sz="2000" dirty="0"/>
          </a:p>
          <a:p>
            <a:pPr marL="744538" lvl="1" indent="-457200" algn="just" eaLnBrk="1" hangingPunct="1">
              <a:defRPr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143000"/>
            <a:ext cx="7848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References: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383338"/>
        </p:xfrm>
        <a:graphic>
          <a:graphicData uri="http://schemas.openxmlformats.org/presentationml/2006/ole">
            <p:oleObj spid="_x0000_s7170" name="Image" r:id="rId4" imgW="3786798" imgH="2643134" progId="Photoshop.Image.5">
              <p:embed/>
            </p:oleObj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33400" y="6400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Whistler, The blue wave, Biarritz, 1862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096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“Is it difficult to paint?”</a:t>
            </a:r>
            <a:endParaRPr lang="en-GB" sz="4400" b="0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28600" y="3810000"/>
            <a:ext cx="868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“No, it’s either easy or impossible”</a:t>
            </a:r>
            <a:endParaRPr lang="en-GB" sz="3200" b="0" dirty="0">
              <a:latin typeface="Times New Roman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685800" y="2286000"/>
            <a:ext cx="7696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The process itself in developing a branding strategy is</a:t>
            </a:r>
          </a:p>
          <a:p>
            <a:r>
              <a:rPr lang="en-US"/>
              <a:t>the most important step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1000" y="2286000"/>
            <a:ext cx="8458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indent="341313" algn="just">
              <a:buFont typeface="Wingdings" pitchFamily="2" charset="2"/>
              <a:buChar char="§"/>
            </a:pPr>
            <a:r>
              <a:rPr lang="en-US" dirty="0"/>
              <a:t>The most successful universities achieve “reputational equity” </a:t>
            </a:r>
          </a:p>
          <a:p>
            <a:pPr indent="341313" algn="just"/>
            <a:r>
              <a:rPr lang="en-US" dirty="0"/>
              <a:t> </a:t>
            </a:r>
            <a:endParaRPr lang="en-US" dirty="0" smtClean="0"/>
          </a:p>
          <a:p>
            <a:pPr indent="341313" algn="just"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name of the institution is, in and of itself, its brand</a:t>
            </a:r>
          </a:p>
          <a:p>
            <a:pPr indent="341313" algn="just">
              <a:buFont typeface="Wingdings" pitchFamily="2" charset="2"/>
              <a:buChar char="§"/>
            </a:pPr>
            <a:endParaRPr lang="en-US" dirty="0" smtClean="0"/>
          </a:p>
          <a:p>
            <a:pPr indent="341313" algn="just">
              <a:buFont typeface="Wingdings" pitchFamily="2" charset="2"/>
              <a:buChar char="§"/>
            </a:pPr>
            <a:r>
              <a:rPr lang="en-US" dirty="0" smtClean="0"/>
              <a:t>At </a:t>
            </a:r>
            <a:r>
              <a:rPr lang="en-US" dirty="0"/>
              <a:t>institutions still trying to brand their identity or compete </a:t>
            </a:r>
          </a:p>
          <a:p>
            <a:pPr indent="341313" algn="just"/>
            <a:r>
              <a:rPr lang="en-US" dirty="0"/>
              <a:t>with others, one is more likely to see a tag line or slogan</a:t>
            </a:r>
          </a:p>
          <a:p>
            <a:pPr indent="341313" algn="just">
              <a:buFont typeface="Wingdings" pitchFamily="2" charset="2"/>
              <a:buChar char="§"/>
            </a:pPr>
            <a:endParaRPr lang="en-US" dirty="0" smtClean="0"/>
          </a:p>
          <a:p>
            <a:pPr indent="341313" algn="just">
              <a:buFont typeface="Wingdings" pitchFamily="2" charset="2"/>
              <a:buChar char="§"/>
            </a:pPr>
            <a:r>
              <a:rPr lang="en-US" dirty="0" smtClean="0"/>
              <a:t>Among </a:t>
            </a:r>
            <a:r>
              <a:rPr lang="en-US" dirty="0"/>
              <a:t>the top universities around the world, very few have </a:t>
            </a:r>
          </a:p>
          <a:p>
            <a:pPr indent="341313" algn="just"/>
            <a:r>
              <a:rPr lang="en-US" dirty="0" smtClean="0"/>
              <a:t>obvious </a:t>
            </a:r>
            <a:r>
              <a:rPr lang="en-US" dirty="0"/>
              <a:t>logos and tag lines kind of branding</a:t>
            </a: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609600" y="12192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ea typeface="Calibri" pitchFamily="34" charset="0"/>
                <a:cs typeface="Calibri" pitchFamily="34" charset="0"/>
              </a:rPr>
              <a:t>How are Brands Used and by Which Universities</a:t>
            </a:r>
            <a:r>
              <a:rPr lang="en-US" dirty="0" smtClean="0">
                <a:ea typeface="Calibri" pitchFamily="34" charset="0"/>
                <a:cs typeface="Calibri" pitchFamily="34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143000" y="2514600"/>
          <a:ext cx="728663" cy="825500"/>
        </p:xfrm>
        <a:graphic>
          <a:graphicData uri="http://schemas.openxmlformats.org/presentationml/2006/ole">
            <p:oleObj spid="_x0000_s1026" name="Image" r:id="rId4" imgW="380818" imgH="432051" progId="Photoshop.Image.5">
              <p:embed/>
            </p:oleObj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2514600" y="2438400"/>
          <a:ext cx="871538" cy="914400"/>
        </p:xfrm>
        <a:graphic>
          <a:graphicData uri="http://schemas.openxmlformats.org/presentationml/2006/ole">
            <p:oleObj spid="_x0000_s1027" name="Image" r:id="rId5" imgW="521002" imgH="546032" progId="Photoshop.Image.5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1219200" y="4572000"/>
          <a:ext cx="693738" cy="762000"/>
        </p:xfrm>
        <a:graphic>
          <a:graphicData uri="http://schemas.openxmlformats.org/presentationml/2006/ole">
            <p:oleObj spid="_x0000_s1028" name="Image" r:id="rId6" imgW="380818" imgH="419048" progId="Photoshop.Image.5">
              <p:embed/>
            </p:oleObj>
          </a:graphicData>
        </a:graphic>
      </p:graphicFrame>
      <p:graphicFrame>
        <p:nvGraphicFramePr>
          <p:cNvPr id="1029" name="Object 6"/>
          <p:cNvGraphicFramePr>
            <a:graphicFrameLocks noChangeAspect="1"/>
          </p:cNvGraphicFramePr>
          <p:nvPr/>
        </p:nvGraphicFramePr>
        <p:xfrm>
          <a:off x="3962400" y="2438400"/>
          <a:ext cx="762000" cy="762000"/>
        </p:xfrm>
        <a:graphic>
          <a:graphicData uri="http://schemas.openxmlformats.org/presentationml/2006/ole">
            <p:oleObj spid="_x0000_s1029" name="Image" r:id="rId7" imgW="762174" imgH="762174" progId="Photoshop.Image.5">
              <p:embed/>
            </p:oleObj>
          </a:graphicData>
        </a:graphic>
      </p:graphicFrame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5562600" y="2438400"/>
          <a:ext cx="762000" cy="760413"/>
        </p:xfrm>
        <a:graphic>
          <a:graphicData uri="http://schemas.openxmlformats.org/presentationml/2006/ole">
            <p:oleObj spid="_x0000_s1030" name="Image" r:id="rId8" imgW="4574656" imgH="4561948" progId="Photoshop.Image.5">
              <p:embed/>
            </p:oleObj>
          </a:graphicData>
        </a:graphic>
      </p:graphicFrame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7239000" y="2438400"/>
          <a:ext cx="762000" cy="762000"/>
        </p:xfrm>
        <a:graphic>
          <a:graphicData uri="http://schemas.openxmlformats.org/presentationml/2006/ole">
            <p:oleObj spid="_x0000_s1031" name="Image" r:id="rId9" imgW="597247" imgH="597247" progId="Photoshop.Image.5">
              <p:embed/>
            </p:oleObj>
          </a:graphicData>
        </a:graphic>
      </p:graphicFrame>
      <p:graphicFrame>
        <p:nvGraphicFramePr>
          <p:cNvPr id="1032" name="Object 10"/>
          <p:cNvGraphicFramePr>
            <a:graphicFrameLocks noChangeAspect="1"/>
          </p:cNvGraphicFramePr>
          <p:nvPr/>
        </p:nvGraphicFramePr>
        <p:xfrm>
          <a:off x="4038600" y="4572000"/>
          <a:ext cx="738188" cy="762000"/>
        </p:xfrm>
        <a:graphic>
          <a:graphicData uri="http://schemas.openxmlformats.org/presentationml/2006/ole">
            <p:oleObj spid="_x0000_s1032" name="Image" r:id="rId10" imgW="1143260" imgH="1181369" progId="Photoshop.Image.5">
              <p:embed/>
            </p:oleObj>
          </a:graphicData>
        </a:graphic>
      </p:graphicFrame>
      <p:graphicFrame>
        <p:nvGraphicFramePr>
          <p:cNvPr id="1033" name="Object 11"/>
          <p:cNvGraphicFramePr>
            <a:graphicFrameLocks noChangeAspect="1"/>
          </p:cNvGraphicFramePr>
          <p:nvPr/>
        </p:nvGraphicFramePr>
        <p:xfrm>
          <a:off x="2590800" y="4495800"/>
          <a:ext cx="790575" cy="914400"/>
        </p:xfrm>
        <a:graphic>
          <a:graphicData uri="http://schemas.openxmlformats.org/presentationml/2006/ole">
            <p:oleObj spid="_x0000_s1033" name="Image" r:id="rId11" imgW="2376280" imgH="2744794" progId="Photoshop.Image.5">
              <p:embed/>
            </p:oleObj>
          </a:graphicData>
        </a:graphic>
      </p:graphicFrame>
      <p:graphicFrame>
        <p:nvGraphicFramePr>
          <p:cNvPr id="1034" name="Object 12"/>
          <p:cNvGraphicFramePr>
            <a:graphicFrameLocks noChangeAspect="1"/>
          </p:cNvGraphicFramePr>
          <p:nvPr/>
        </p:nvGraphicFramePr>
        <p:xfrm>
          <a:off x="5486400" y="4572000"/>
          <a:ext cx="838200" cy="727075"/>
        </p:xfrm>
        <a:graphic>
          <a:graphicData uri="http://schemas.openxmlformats.org/presentationml/2006/ole">
            <p:oleObj spid="_x0000_s1034" name="Image" r:id="rId12" imgW="1143260" imgH="991175" progId="Photoshop.Image.5">
              <p:embed/>
            </p:oleObj>
          </a:graphicData>
        </a:graphic>
      </p:graphicFrame>
      <p:graphicFrame>
        <p:nvGraphicFramePr>
          <p:cNvPr id="1035" name="Object 13"/>
          <p:cNvGraphicFramePr>
            <a:graphicFrameLocks noChangeAspect="1"/>
          </p:cNvGraphicFramePr>
          <p:nvPr/>
        </p:nvGraphicFramePr>
        <p:xfrm>
          <a:off x="7239000" y="4495800"/>
          <a:ext cx="817563" cy="838200"/>
        </p:xfrm>
        <a:graphic>
          <a:graphicData uri="http://schemas.openxmlformats.org/presentationml/2006/ole">
            <p:oleObj spid="_x0000_s1035" name="Image" r:id="rId13" imgW="495413" imgH="507937" progId="Photoshop.Image.5">
              <p:embed/>
            </p:oleObj>
          </a:graphicData>
        </a:graphic>
      </p:graphicFrame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447800" y="10668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Any idea what these logos represent 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43000" y="1676400"/>
          <a:ext cx="728663" cy="825500"/>
        </p:xfrm>
        <a:graphic>
          <a:graphicData uri="http://schemas.openxmlformats.org/presentationml/2006/ole">
            <p:oleObj spid="_x0000_s2050" name="Image" r:id="rId4" imgW="380818" imgH="432051" progId="Photoshop.Image.5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514600" y="1600200"/>
          <a:ext cx="871538" cy="914400"/>
        </p:xfrm>
        <a:graphic>
          <a:graphicData uri="http://schemas.openxmlformats.org/presentationml/2006/ole">
            <p:oleObj spid="_x0000_s2051" name="Image" r:id="rId5" imgW="521002" imgH="546032" progId="Photoshop.Image.5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219200" y="3733800"/>
          <a:ext cx="693738" cy="762000"/>
        </p:xfrm>
        <a:graphic>
          <a:graphicData uri="http://schemas.openxmlformats.org/presentationml/2006/ole">
            <p:oleObj spid="_x0000_s2052" name="Image" r:id="rId6" imgW="380818" imgH="419048" progId="Photoshop.Image.5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962400" y="1600200"/>
          <a:ext cx="762000" cy="762000"/>
        </p:xfrm>
        <a:graphic>
          <a:graphicData uri="http://schemas.openxmlformats.org/presentationml/2006/ole">
            <p:oleObj spid="_x0000_s2053" name="Image" r:id="rId7" imgW="762174" imgH="762174" progId="Photoshop.Image.5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562600" y="1600200"/>
          <a:ext cx="762000" cy="760413"/>
        </p:xfrm>
        <a:graphic>
          <a:graphicData uri="http://schemas.openxmlformats.org/presentationml/2006/ole">
            <p:oleObj spid="_x0000_s2054" name="Image" r:id="rId8" imgW="4574656" imgH="4561948" progId="Photoshop.Image.5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239000" y="1600200"/>
          <a:ext cx="762000" cy="762000"/>
        </p:xfrm>
        <a:graphic>
          <a:graphicData uri="http://schemas.openxmlformats.org/presentationml/2006/ole">
            <p:oleObj spid="_x0000_s2055" name="Image" r:id="rId9" imgW="597247" imgH="597247" progId="Photoshop.Image.5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038600" y="3733800"/>
          <a:ext cx="738188" cy="762000"/>
        </p:xfrm>
        <a:graphic>
          <a:graphicData uri="http://schemas.openxmlformats.org/presentationml/2006/ole">
            <p:oleObj spid="_x0000_s2056" name="Image" r:id="rId10" imgW="1143260" imgH="1181369" progId="Photoshop.Image.5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590800" y="3657600"/>
          <a:ext cx="790575" cy="914400"/>
        </p:xfrm>
        <a:graphic>
          <a:graphicData uri="http://schemas.openxmlformats.org/presentationml/2006/ole">
            <p:oleObj spid="_x0000_s2057" name="Image" r:id="rId11" imgW="2376280" imgH="2744794" progId="Photoshop.Image.5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486400" y="3733800"/>
          <a:ext cx="838200" cy="727075"/>
        </p:xfrm>
        <a:graphic>
          <a:graphicData uri="http://schemas.openxmlformats.org/presentationml/2006/ole">
            <p:oleObj spid="_x0000_s2058" name="Image" r:id="rId12" imgW="1143260" imgH="991175" progId="Photoshop.Image.5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7239000" y="3657600"/>
          <a:ext cx="817563" cy="838200"/>
        </p:xfrm>
        <a:graphic>
          <a:graphicData uri="http://schemas.openxmlformats.org/presentationml/2006/ole">
            <p:oleObj spid="_x0000_s2059" name="Image" r:id="rId13" imgW="495413" imgH="507937" progId="Photoshop.Image.5">
              <p:embed/>
            </p:oleObj>
          </a:graphicData>
        </a:graphic>
      </p:graphicFrame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457200" y="2514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Harvard University</a:t>
            </a:r>
            <a:endParaRPr lang="sv-SE" b="0" dirty="0">
              <a:latin typeface="Times New Roman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981200" y="1143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Tokyo University</a:t>
            </a:r>
            <a:endParaRPr lang="sv-SE" b="0" dirty="0">
              <a:latin typeface="Times New Roman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200400" y="243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Stanford University</a:t>
            </a:r>
            <a:endParaRPr lang="sv-SE" b="0" dirty="0">
              <a:latin typeface="Times New Roman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029200" y="1143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Bologna University</a:t>
            </a:r>
            <a:endParaRPr lang="sv-SE" b="0" dirty="0">
              <a:latin typeface="Times New Roman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6400800" y="2438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University of Cambridge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04800" y="45720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Harvard Business School</a:t>
            </a:r>
            <a:endParaRPr lang="sv-SE" b="0" dirty="0">
              <a:latin typeface="Times New Roman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1981200" y="3200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Sorbonne University</a:t>
            </a:r>
            <a:endParaRPr lang="sv-SE" b="0" dirty="0">
              <a:latin typeface="Times New Roman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781800" y="4495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Princeton University</a:t>
            </a:r>
            <a:endParaRPr lang="sv-SE" b="0" dirty="0">
              <a:latin typeface="Times New Roman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3581400" y="4648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University of Edinburgh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029200" y="3200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University of Oxford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914400" y="2590800"/>
          <a:ext cx="2351088" cy="1854200"/>
        </p:xfrm>
        <a:graphic>
          <a:graphicData uri="http://schemas.openxmlformats.org/presentationml/2006/ole">
            <p:oleObj spid="_x0000_s3074" name="Image" r:id="rId4" imgW="2350865" imgH="1855277" progId="Photoshop.Image.5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257800" y="2590800"/>
          <a:ext cx="1778000" cy="1752600"/>
        </p:xfrm>
        <a:graphic>
          <a:graphicData uri="http://schemas.openxmlformats.org/presentationml/2006/ole">
            <p:oleObj spid="_x0000_s3075" name="Image" r:id="rId5" imgW="1779033" imgH="1753618" progId="Photoshop.Image.5">
              <p:embed/>
            </p:oleObj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0" y="3810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/>
              <a:t>What does the </a:t>
            </a:r>
            <a:r>
              <a:rPr lang="en-US" i="1" dirty="0"/>
              <a:t>logo</a:t>
            </a:r>
            <a:r>
              <a:rPr lang="en-US" dirty="0"/>
              <a:t> of </a:t>
            </a:r>
            <a:r>
              <a:rPr lang="en-US" i="1" dirty="0"/>
              <a:t>Mercedes</a:t>
            </a:r>
            <a:r>
              <a:rPr lang="en-US" dirty="0"/>
              <a:t> signify? </a:t>
            </a:r>
            <a:endParaRPr lang="sv-SE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334000" y="2133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To the air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934200" y="3733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To the sea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810000" y="3810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sv-SE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To the land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09600" y="4495800"/>
            <a:ext cx="784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/>
              <a:t>The three-armed star on the logo of Mercedes signifies</a:t>
            </a:r>
          </a:p>
          <a:p>
            <a:pPr>
              <a:defRPr/>
            </a:pPr>
            <a:r>
              <a:rPr lang="en-US" dirty="0"/>
              <a:t>land, water and air 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219200"/>
            <a:ext cx="8610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v-SE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</a:rPr>
              <a:t>More than 90 % people recognize the logo but how many know what it stands for 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  <p:bldP spid="5128" grpId="0" autoUpdateAnimBg="0"/>
      <p:bldP spid="5129" grpId="0" autoUpdateAnimBg="0"/>
      <p:bldP spid="5130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1231</Words>
  <Application>Microsoft Office PowerPoint</Application>
  <PresentationFormat>On-screen Show (4:3)</PresentationFormat>
  <Paragraphs>344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Times New Roman</vt:lpstr>
      <vt:lpstr>Arial</vt:lpstr>
      <vt:lpstr>Wingdings</vt:lpstr>
      <vt:lpstr>Calibri</vt:lpstr>
      <vt:lpstr>Arial Narrow</vt:lpstr>
      <vt:lpstr>Helvetica</vt:lpstr>
      <vt:lpstr>Office Theme</vt:lpstr>
      <vt:lpstr>Adobe Photoshop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lyhördhet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Rebranding</vt:lpstr>
      <vt:lpstr>Rebranding</vt:lpstr>
      <vt:lpstr>Rebranding</vt:lpstr>
      <vt:lpstr>How Universities Brand Themselves</vt:lpstr>
      <vt:lpstr>Slide 38</vt:lpstr>
      <vt:lpstr>Slide 39</vt:lpstr>
      <vt:lpstr>Slide 40</vt:lpstr>
      <vt:lpstr>Slide 41</vt:lpstr>
      <vt:lpstr>Slide 42</vt:lpstr>
      <vt:lpstr>Slide 43</vt:lpstr>
    </vt:vector>
  </TitlesOfParts>
  <Company>Högskolan i Borås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bildrubrik</dc:title>
  <dc:creator>Ulf Hanning</dc:creator>
  <cp:lastModifiedBy>Valued Acer Customer</cp:lastModifiedBy>
  <cp:revision>100</cp:revision>
  <dcterms:created xsi:type="dcterms:W3CDTF">2002-03-26T09:23:14Z</dcterms:created>
  <dcterms:modified xsi:type="dcterms:W3CDTF">2009-08-09T16:48:32Z</dcterms:modified>
</cp:coreProperties>
</file>